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26"/>
  </p:notesMasterIdLst>
  <p:sldIdLst>
    <p:sldId id="257" r:id="rId3"/>
    <p:sldId id="406" r:id="rId4"/>
    <p:sldId id="345" r:id="rId5"/>
    <p:sldId id="408" r:id="rId6"/>
    <p:sldId id="346" r:id="rId7"/>
    <p:sldId id="416" r:id="rId8"/>
    <p:sldId id="347" r:id="rId9"/>
    <p:sldId id="348" r:id="rId10"/>
    <p:sldId id="349" r:id="rId11"/>
    <p:sldId id="467" r:id="rId12"/>
    <p:sldId id="350" r:id="rId13"/>
    <p:sldId id="468" r:id="rId14"/>
    <p:sldId id="466" r:id="rId15"/>
    <p:sldId id="415" r:id="rId16"/>
    <p:sldId id="529" r:id="rId17"/>
    <p:sldId id="530" r:id="rId18"/>
    <p:sldId id="531" r:id="rId19"/>
    <p:sldId id="532" r:id="rId20"/>
    <p:sldId id="533" r:id="rId21"/>
    <p:sldId id="534" r:id="rId22"/>
    <p:sldId id="540" r:id="rId23"/>
    <p:sldId id="535" r:id="rId24"/>
    <p:sldId id="541" r:id="rId25"/>
    <p:sldId id="536" r:id="rId26"/>
    <p:sldId id="537" r:id="rId27"/>
    <p:sldId id="542" r:id="rId28"/>
    <p:sldId id="538" r:id="rId29"/>
    <p:sldId id="543" r:id="rId30"/>
    <p:sldId id="539" r:id="rId31"/>
    <p:sldId id="544" r:id="rId32"/>
    <p:sldId id="457" r:id="rId33"/>
    <p:sldId id="454" r:id="rId34"/>
    <p:sldId id="455" r:id="rId35"/>
    <p:sldId id="456" r:id="rId36"/>
    <p:sldId id="458" r:id="rId37"/>
    <p:sldId id="459" r:id="rId38"/>
    <p:sldId id="356" r:id="rId39"/>
    <p:sldId id="357" r:id="rId40"/>
    <p:sldId id="400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71" r:id="rId55"/>
    <p:sldId id="372" r:id="rId56"/>
    <p:sldId id="373" r:id="rId57"/>
    <p:sldId id="374" r:id="rId58"/>
    <p:sldId id="375" r:id="rId59"/>
    <p:sldId id="376" r:id="rId60"/>
    <p:sldId id="377" r:id="rId61"/>
    <p:sldId id="378" r:id="rId62"/>
    <p:sldId id="379" r:id="rId63"/>
    <p:sldId id="380" r:id="rId64"/>
    <p:sldId id="381" r:id="rId65"/>
    <p:sldId id="382" r:id="rId66"/>
    <p:sldId id="383" r:id="rId67"/>
    <p:sldId id="384" r:id="rId68"/>
    <p:sldId id="385" r:id="rId69"/>
    <p:sldId id="386" r:id="rId70"/>
    <p:sldId id="387" r:id="rId71"/>
    <p:sldId id="388" r:id="rId72"/>
    <p:sldId id="389" r:id="rId73"/>
    <p:sldId id="390" r:id="rId74"/>
    <p:sldId id="391" r:id="rId75"/>
    <p:sldId id="392" r:id="rId76"/>
    <p:sldId id="393" r:id="rId77"/>
    <p:sldId id="394" r:id="rId78"/>
    <p:sldId id="395" r:id="rId79"/>
    <p:sldId id="396" r:id="rId80"/>
    <p:sldId id="397" r:id="rId81"/>
    <p:sldId id="445" r:id="rId82"/>
    <p:sldId id="328" r:id="rId83"/>
    <p:sldId id="329" r:id="rId84"/>
    <p:sldId id="426" r:id="rId85"/>
    <p:sldId id="354" r:id="rId86"/>
    <p:sldId id="353" r:id="rId87"/>
    <p:sldId id="351" r:id="rId88"/>
    <p:sldId id="545" r:id="rId89"/>
    <p:sldId id="546" r:id="rId90"/>
    <p:sldId id="547" r:id="rId91"/>
    <p:sldId id="548" r:id="rId92"/>
    <p:sldId id="549" r:id="rId93"/>
    <p:sldId id="550" r:id="rId94"/>
    <p:sldId id="551" r:id="rId95"/>
    <p:sldId id="552" r:id="rId96"/>
    <p:sldId id="553" r:id="rId97"/>
    <p:sldId id="554" r:id="rId98"/>
    <p:sldId id="559" r:id="rId99"/>
    <p:sldId id="352" r:id="rId100"/>
    <p:sldId id="555" r:id="rId101"/>
    <p:sldId id="556" r:id="rId102"/>
    <p:sldId id="557" r:id="rId103"/>
    <p:sldId id="469" r:id="rId104"/>
    <p:sldId id="470" r:id="rId105"/>
    <p:sldId id="471" r:id="rId106"/>
    <p:sldId id="472" r:id="rId107"/>
    <p:sldId id="558" r:id="rId108"/>
    <p:sldId id="417" r:id="rId109"/>
    <p:sldId id="418" r:id="rId110"/>
    <p:sldId id="403" r:id="rId111"/>
    <p:sldId id="324" r:id="rId112"/>
    <p:sldId id="410" r:id="rId113"/>
    <p:sldId id="326" r:id="rId114"/>
    <p:sldId id="413" r:id="rId115"/>
    <p:sldId id="412" r:id="rId116"/>
    <p:sldId id="527" r:id="rId117"/>
    <p:sldId id="528" r:id="rId118"/>
    <p:sldId id="460" r:id="rId119"/>
    <p:sldId id="560" r:id="rId120"/>
    <p:sldId id="691" r:id="rId121"/>
    <p:sldId id="692" r:id="rId122"/>
    <p:sldId id="693" r:id="rId123"/>
    <p:sldId id="561" r:id="rId124"/>
    <p:sldId id="562" r:id="rId1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B70050"/>
    <a:srgbClr val="FF9300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4"/>
    <p:restoredTop sz="94574"/>
  </p:normalViewPr>
  <p:slideViewPr>
    <p:cSldViewPr snapToGrid="0" snapToObjects="1">
      <p:cViewPr varScale="1">
        <p:scale>
          <a:sx n="24" d="100"/>
          <a:sy n="24" d="100"/>
        </p:scale>
        <p:origin x="176" y="2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805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8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47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106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439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109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411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119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67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120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52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 sz="23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5B824BA0-7EAA-B644-981D-AEE32D073343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99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057B1B-BD23-DA4C-86B7-F6102E23E60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7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B71070-AD21-A147-8145-E0D14F532D84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6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F10949-C82C-934B-8641-20743F9B338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29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67474C-EBE6-2C4C-B208-A657B040C3B7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5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70F84-24DE-1149-9F6F-0AB1F5A6D15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1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DD3BEB-177A-6E47-A6BA-918AC1A5B78F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1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3BA090-C35D-9F47-94BB-A2091BD8E0B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9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BBFABC-914C-4149-9393-42A827E39BE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8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843A1-F502-1B4D-B5E4-427E72F092C9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2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6A842D-A80C-0446-BC60-511E0181E832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2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hlink"/>
                </a:solidFill>
                <a:latin typeface="Helvetica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00085B42-2B1D-D34C-AC8F-1DA857B9CEF5}" type="slidenum">
              <a:rPr lang="en-US" altLang="en-US" smtClean="0">
                <a:solidFill>
                  <a:srgbClr val="FFCC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6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5pPr>
      <a:lvl6pPr marL="4572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6pPr>
      <a:lvl7pPr marL="9144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7pPr>
      <a:lvl8pPr marL="13716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8pPr>
      <a:lvl9pPr marL="18288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charset="2"/>
        <a:buChar char="u"/>
        <a:defRPr kumimoji="1" sz="27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charset="2"/>
        <a:defRPr kumimoji="1"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CFEAD-E3E2-CE42-A60D-AE1D8596E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4835" y="-176776"/>
            <a:ext cx="12798872" cy="7034776"/>
          </a:xfrm>
          <a:prstGeom prst="rect">
            <a:avLst/>
          </a:prstGeom>
        </p:spPr>
      </p:pic>
      <p:pic>
        <p:nvPicPr>
          <p:cNvPr id="95235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6463" y="212725"/>
            <a:ext cx="23828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Tracing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56777" y="5020325"/>
            <a:ext cx="4019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This statement is necessary because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average</a:t>
            </a:r>
            <a:r>
              <a:rPr lang="en-US" sz="2400" dirty="0">
                <a:solidFill>
                  <a:srgbClr val="0000FF"/>
                </a:solidFill>
              </a:rPr>
              <a:t> promised to return a double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5209896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7412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sp>
        <p:nvSpPr>
          <p:cNvPr id="11" name="Rectangle 7">
            <a:extLst>
              <a:ext uri="{FF2B5EF4-FFF2-40B4-BE49-F238E27FC236}">
                <a16:creationId xmlns:a16="http://schemas.microsoft.com/office/drawing/2014/main" id="{1DFF88EE-5F28-AC43-877E-7E0589215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2E0D268-384A-2E49-A395-9464E3B492CE}"/>
              </a:ext>
            </a:extLst>
          </p:cNvPr>
          <p:cNvSpPr/>
          <p:nvPr/>
        </p:nvSpPr>
        <p:spPr>
          <a:xfrm>
            <a:off x="799047" y="2669654"/>
            <a:ext cx="2791645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052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2A6053-3EBC-264B-AC5F-8F7F4A215AFE}"/>
              </a:ext>
            </a:extLst>
          </p:cNvPr>
          <p:cNvGrpSpPr/>
          <p:nvPr/>
        </p:nvGrpSpPr>
        <p:grpSpPr>
          <a:xfrm>
            <a:off x="5828370" y="2449551"/>
            <a:ext cx="3010829" cy="1248937"/>
            <a:chOff x="5832088" y="1081668"/>
            <a:chExt cx="3010829" cy="124893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199A88-C4C1-2243-B3EC-A6BFF076E6AF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3C7466-A684-6043-BEFB-AE1F2E45171C}"/>
                </a:ext>
              </a:extLst>
            </p:cNvPr>
            <p:cNvSpPr txBox="1"/>
            <p:nvPr/>
          </p:nvSpPr>
          <p:spPr>
            <a:xfrm>
              <a:off x="5887844" y="1159728"/>
              <a:ext cx="1154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retireEarly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950BCB-2082-9D47-9CD4-87826462B740}"/>
                </a:ext>
              </a:extLst>
            </p:cNvPr>
            <p:cNvSpPr txBox="1"/>
            <p:nvPr/>
          </p:nvSpPr>
          <p:spPr>
            <a:xfrm>
              <a:off x="6122021" y="168383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6" name="Rectangle 7">
            <a:extLst>
              <a:ext uri="{FF2B5EF4-FFF2-40B4-BE49-F238E27FC236}">
                <a16:creationId xmlns:a16="http://schemas.microsoft.com/office/drawing/2014/main" id="{F78FBF44-E4D4-7840-B017-03BC85024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D5DA0B6-446E-9248-A0EE-3A2CBF4F2484}"/>
              </a:ext>
            </a:extLst>
          </p:cNvPr>
          <p:cNvSpPr/>
          <p:nvPr/>
        </p:nvSpPr>
        <p:spPr>
          <a:xfrm>
            <a:off x="286091" y="4175069"/>
            <a:ext cx="5178007" cy="419233"/>
          </a:xfrm>
          <a:prstGeom prst="roundRect">
            <a:avLst>
              <a:gd name="adj" fmla="val 5753"/>
            </a:avLst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AA96203-37C6-514E-B1EA-8498BDABA18F}"/>
              </a:ext>
            </a:extLst>
          </p:cNvPr>
          <p:cNvSpPr/>
          <p:nvPr/>
        </p:nvSpPr>
        <p:spPr>
          <a:xfrm>
            <a:off x="799047" y="2669654"/>
            <a:ext cx="2791645" cy="525015"/>
          </a:xfrm>
          <a:prstGeom prst="roundRect">
            <a:avLst/>
          </a:prstGeom>
          <a:noFill/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9602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2A6053-3EBC-264B-AC5F-8F7F4A215AFE}"/>
              </a:ext>
            </a:extLst>
          </p:cNvPr>
          <p:cNvGrpSpPr/>
          <p:nvPr/>
        </p:nvGrpSpPr>
        <p:grpSpPr>
          <a:xfrm>
            <a:off x="5828370" y="2449551"/>
            <a:ext cx="3010829" cy="1248937"/>
            <a:chOff x="5832088" y="1081668"/>
            <a:chExt cx="3010829" cy="124893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199A88-C4C1-2243-B3EC-A6BFF076E6AF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3C7466-A684-6043-BEFB-AE1F2E45171C}"/>
                </a:ext>
              </a:extLst>
            </p:cNvPr>
            <p:cNvSpPr txBox="1"/>
            <p:nvPr/>
          </p:nvSpPr>
          <p:spPr>
            <a:xfrm>
              <a:off x="5887844" y="1159728"/>
              <a:ext cx="1154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retireEarly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950BCB-2082-9D47-9CD4-87826462B740}"/>
                </a:ext>
              </a:extLst>
            </p:cNvPr>
            <p:cNvSpPr txBox="1"/>
            <p:nvPr/>
          </p:nvSpPr>
          <p:spPr>
            <a:xfrm>
              <a:off x="6122021" y="168383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26850D7-C532-1149-8914-210CFB1D9DF2}"/>
              </a:ext>
            </a:extLst>
          </p:cNvPr>
          <p:cNvSpPr/>
          <p:nvPr/>
        </p:nvSpPr>
        <p:spPr>
          <a:xfrm>
            <a:off x="7255726" y="2984808"/>
            <a:ext cx="1152294" cy="4646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1200000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0CE1D-F537-9844-B66E-60A9C25F366C}"/>
              </a:ext>
            </a:extLst>
          </p:cNvPr>
          <p:cNvSpPr txBox="1"/>
          <p:nvPr/>
        </p:nvSpPr>
        <p:spPr>
          <a:xfrm>
            <a:off x="6151757" y="3029414"/>
            <a:ext cx="83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money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B14AA415-96F8-7445-A7BF-3E968412E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AE9C777-E543-B14E-B66B-EE753850DAED}"/>
              </a:ext>
            </a:extLst>
          </p:cNvPr>
          <p:cNvSpPr/>
          <p:nvPr/>
        </p:nvSpPr>
        <p:spPr>
          <a:xfrm>
            <a:off x="832502" y="4531908"/>
            <a:ext cx="3862162" cy="419233"/>
          </a:xfrm>
          <a:prstGeom prst="roundRect">
            <a:avLst>
              <a:gd name="adj" fmla="val 5753"/>
            </a:avLst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186E5E2-3DF8-E249-BE97-7C631F5DA656}"/>
              </a:ext>
            </a:extLst>
          </p:cNvPr>
          <p:cNvSpPr/>
          <p:nvPr/>
        </p:nvSpPr>
        <p:spPr>
          <a:xfrm>
            <a:off x="799047" y="2669654"/>
            <a:ext cx="2791645" cy="525015"/>
          </a:xfrm>
          <a:prstGeom prst="roundRect">
            <a:avLst/>
          </a:prstGeom>
          <a:noFill/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291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2A6053-3EBC-264B-AC5F-8F7F4A215AFE}"/>
              </a:ext>
            </a:extLst>
          </p:cNvPr>
          <p:cNvGrpSpPr/>
          <p:nvPr/>
        </p:nvGrpSpPr>
        <p:grpSpPr>
          <a:xfrm>
            <a:off x="5828370" y="2449551"/>
            <a:ext cx="3010829" cy="1248937"/>
            <a:chOff x="5832088" y="1081668"/>
            <a:chExt cx="3010829" cy="124893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199A88-C4C1-2243-B3EC-A6BFF076E6AF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3C7466-A684-6043-BEFB-AE1F2E45171C}"/>
                </a:ext>
              </a:extLst>
            </p:cNvPr>
            <p:cNvSpPr txBox="1"/>
            <p:nvPr/>
          </p:nvSpPr>
          <p:spPr>
            <a:xfrm>
              <a:off x="5887844" y="1159728"/>
              <a:ext cx="1154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retireEarly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950BCB-2082-9D47-9CD4-87826462B740}"/>
                </a:ext>
              </a:extLst>
            </p:cNvPr>
            <p:cNvSpPr txBox="1"/>
            <p:nvPr/>
          </p:nvSpPr>
          <p:spPr>
            <a:xfrm>
              <a:off x="6122021" y="168383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26850D7-C532-1149-8914-210CFB1D9DF2}"/>
              </a:ext>
            </a:extLst>
          </p:cNvPr>
          <p:cNvSpPr/>
          <p:nvPr/>
        </p:nvSpPr>
        <p:spPr>
          <a:xfrm>
            <a:off x="7255726" y="2984808"/>
            <a:ext cx="1152294" cy="4646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1200000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0CE1D-F537-9844-B66E-60A9C25F366C}"/>
              </a:ext>
            </a:extLst>
          </p:cNvPr>
          <p:cNvSpPr txBox="1"/>
          <p:nvPr/>
        </p:nvSpPr>
        <p:spPr>
          <a:xfrm>
            <a:off x="6151757" y="3029414"/>
            <a:ext cx="83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money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E5EA96B7-8012-264B-873C-1B3D2BA34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8C5F80-3124-904E-9463-2507101A0319}"/>
              </a:ext>
            </a:extLst>
          </p:cNvPr>
          <p:cNvSpPr/>
          <p:nvPr/>
        </p:nvSpPr>
        <p:spPr>
          <a:xfrm>
            <a:off x="5848266" y="4805505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1200000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C49857C-7C16-674D-AB6C-4C582EB7698B}"/>
              </a:ext>
            </a:extLst>
          </p:cNvPr>
          <p:cNvSpPr/>
          <p:nvPr/>
        </p:nvSpPr>
        <p:spPr>
          <a:xfrm>
            <a:off x="832502" y="4933352"/>
            <a:ext cx="2947761" cy="419233"/>
          </a:xfrm>
          <a:prstGeom prst="roundRect">
            <a:avLst>
              <a:gd name="adj" fmla="val 5753"/>
            </a:avLst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4035829-8A53-7349-94F3-4F70189EC1F7}"/>
              </a:ext>
            </a:extLst>
          </p:cNvPr>
          <p:cNvSpPr/>
          <p:nvPr/>
        </p:nvSpPr>
        <p:spPr>
          <a:xfrm>
            <a:off x="799047" y="2669654"/>
            <a:ext cx="2791645" cy="525015"/>
          </a:xfrm>
          <a:prstGeom prst="roundRect">
            <a:avLst/>
          </a:prstGeom>
          <a:noFill/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4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2A6053-3EBC-264B-AC5F-8F7F4A215AFE}"/>
              </a:ext>
            </a:extLst>
          </p:cNvPr>
          <p:cNvGrpSpPr/>
          <p:nvPr/>
        </p:nvGrpSpPr>
        <p:grpSpPr>
          <a:xfrm>
            <a:off x="5828370" y="2449551"/>
            <a:ext cx="3010829" cy="1248937"/>
            <a:chOff x="5832088" y="1081668"/>
            <a:chExt cx="3010829" cy="124893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199A88-C4C1-2243-B3EC-A6BFF076E6AF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3C7466-A684-6043-BEFB-AE1F2E45171C}"/>
                </a:ext>
              </a:extLst>
            </p:cNvPr>
            <p:cNvSpPr txBox="1"/>
            <p:nvPr/>
          </p:nvSpPr>
          <p:spPr>
            <a:xfrm>
              <a:off x="5887844" y="1159728"/>
              <a:ext cx="1154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retireEarly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950BCB-2082-9D47-9CD4-87826462B740}"/>
                </a:ext>
              </a:extLst>
            </p:cNvPr>
            <p:cNvSpPr txBox="1"/>
            <p:nvPr/>
          </p:nvSpPr>
          <p:spPr>
            <a:xfrm>
              <a:off x="6122021" y="168383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26850D7-C532-1149-8914-210CFB1D9DF2}"/>
              </a:ext>
            </a:extLst>
          </p:cNvPr>
          <p:cNvSpPr/>
          <p:nvPr/>
        </p:nvSpPr>
        <p:spPr>
          <a:xfrm>
            <a:off x="7255726" y="2984808"/>
            <a:ext cx="1152294" cy="4646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1200000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0CE1D-F537-9844-B66E-60A9C25F366C}"/>
              </a:ext>
            </a:extLst>
          </p:cNvPr>
          <p:cNvSpPr txBox="1"/>
          <p:nvPr/>
        </p:nvSpPr>
        <p:spPr>
          <a:xfrm>
            <a:off x="6151757" y="3029414"/>
            <a:ext cx="83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money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E5EA96B7-8012-264B-873C-1B3D2BA34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8C5F80-3124-904E-9463-2507101A0319}"/>
              </a:ext>
            </a:extLst>
          </p:cNvPr>
          <p:cNvSpPr/>
          <p:nvPr/>
        </p:nvSpPr>
        <p:spPr>
          <a:xfrm>
            <a:off x="5848266" y="4805505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1200000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54665D-3B68-6344-8B12-CFC896E6100C}"/>
              </a:ext>
            </a:extLst>
          </p:cNvPr>
          <p:cNvSpPr/>
          <p:nvPr/>
        </p:nvSpPr>
        <p:spPr>
          <a:xfrm>
            <a:off x="274941" y="5267889"/>
            <a:ext cx="405283" cy="419233"/>
          </a:xfrm>
          <a:prstGeom prst="roundRect">
            <a:avLst>
              <a:gd name="adj" fmla="val 5753"/>
            </a:avLst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ACF11F7-7C21-D547-B9BE-FB9D9B20DA3E}"/>
              </a:ext>
            </a:extLst>
          </p:cNvPr>
          <p:cNvSpPr/>
          <p:nvPr/>
        </p:nvSpPr>
        <p:spPr>
          <a:xfrm>
            <a:off x="799047" y="2669654"/>
            <a:ext cx="2791645" cy="525015"/>
          </a:xfrm>
          <a:prstGeom prst="roundRect">
            <a:avLst/>
          </a:prstGeom>
          <a:noFill/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90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sp>
        <p:nvSpPr>
          <p:cNvPr id="17" name="Rectangle 7">
            <a:extLst>
              <a:ext uri="{FF2B5EF4-FFF2-40B4-BE49-F238E27FC236}">
                <a16:creationId xmlns:a16="http://schemas.microsoft.com/office/drawing/2014/main" id="{E5EA96B7-8012-264B-873C-1B3D2BA34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8C5F80-3124-904E-9463-2507101A0319}"/>
              </a:ext>
            </a:extLst>
          </p:cNvPr>
          <p:cNvSpPr/>
          <p:nvPr/>
        </p:nvSpPr>
        <p:spPr>
          <a:xfrm>
            <a:off x="5848266" y="4805505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1200000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1FAE6-6030-294C-9B64-6A15BEB7DB30}"/>
              </a:ext>
            </a:extLst>
          </p:cNvPr>
          <p:cNvSpPr/>
          <p:nvPr/>
        </p:nvSpPr>
        <p:spPr>
          <a:xfrm>
            <a:off x="5866851" y="512517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5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14BECF-943C-BE4F-8FC8-D3B365180A25}"/>
              </a:ext>
            </a:extLst>
          </p:cNvPr>
          <p:cNvSpPr/>
          <p:nvPr/>
        </p:nvSpPr>
        <p:spPr>
          <a:xfrm>
            <a:off x="865956" y="3104552"/>
            <a:ext cx="2880854" cy="419233"/>
          </a:xfrm>
          <a:prstGeom prst="roundRect">
            <a:avLst>
              <a:gd name="adj" fmla="val 5753"/>
            </a:avLst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76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620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486110"/>
            <a:ext cx="1576613" cy="15766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619" y="4162080"/>
            <a:ext cx="5971315" cy="731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dirty="0"/>
              <a:t>Illegal modifier for parameter goodbye, only final is permitted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77737" y="572057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Huh?!?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707195" y="5139003"/>
            <a:ext cx="571264" cy="570421"/>
          </a:xfrm>
          <a:custGeom>
            <a:avLst/>
            <a:gdLst>
              <a:gd name="connsiteX0" fmla="*/ 571264 w 571264"/>
              <a:gd name="connsiteY0" fmla="*/ 570421 h 570421"/>
              <a:gd name="connsiteX1" fmla="*/ 537810 w 571264"/>
              <a:gd name="connsiteY1" fmla="*/ 525817 h 570421"/>
              <a:gd name="connsiteX2" fmla="*/ 526659 w 571264"/>
              <a:gd name="connsiteY2" fmla="*/ 492363 h 570421"/>
              <a:gd name="connsiteX3" fmla="*/ 459751 w 571264"/>
              <a:gd name="connsiteY3" fmla="*/ 425456 h 570421"/>
              <a:gd name="connsiteX4" fmla="*/ 403995 w 571264"/>
              <a:gd name="connsiteY4" fmla="*/ 414304 h 570421"/>
              <a:gd name="connsiteX5" fmla="*/ 370542 w 571264"/>
              <a:gd name="connsiteY5" fmla="*/ 403153 h 570421"/>
              <a:gd name="connsiteX6" fmla="*/ 214425 w 571264"/>
              <a:gd name="connsiteY6" fmla="*/ 392002 h 570421"/>
              <a:gd name="connsiteX7" fmla="*/ 114064 w 571264"/>
              <a:gd name="connsiteY7" fmla="*/ 347397 h 570421"/>
              <a:gd name="connsiteX8" fmla="*/ 91761 w 571264"/>
              <a:gd name="connsiteY8" fmla="*/ 325095 h 570421"/>
              <a:gd name="connsiteX9" fmla="*/ 80610 w 571264"/>
              <a:gd name="connsiteY9" fmla="*/ 291641 h 570421"/>
              <a:gd name="connsiteX10" fmla="*/ 91761 w 571264"/>
              <a:gd name="connsiteY10" fmla="*/ 202431 h 570421"/>
              <a:gd name="connsiteX11" fmla="*/ 136366 w 571264"/>
              <a:gd name="connsiteY11" fmla="*/ 124373 h 570421"/>
              <a:gd name="connsiteX12" fmla="*/ 147517 w 571264"/>
              <a:gd name="connsiteY12" fmla="*/ 90919 h 570421"/>
              <a:gd name="connsiteX13" fmla="*/ 158668 w 571264"/>
              <a:gd name="connsiteY13" fmla="*/ 35163 h 570421"/>
              <a:gd name="connsiteX14" fmla="*/ 58307 w 571264"/>
              <a:gd name="connsiteY14" fmla="*/ 113221 h 570421"/>
              <a:gd name="connsiteX15" fmla="*/ 24854 w 571264"/>
              <a:gd name="connsiteY15" fmla="*/ 124373 h 570421"/>
              <a:gd name="connsiteX16" fmla="*/ 2551 w 571264"/>
              <a:gd name="connsiteY16" fmla="*/ 146675 h 570421"/>
              <a:gd name="connsiteX17" fmla="*/ 13703 w 571264"/>
              <a:gd name="connsiteY17" fmla="*/ 113221 h 570421"/>
              <a:gd name="connsiteX18" fmla="*/ 58307 w 571264"/>
              <a:gd name="connsiteY18" fmla="*/ 57465 h 570421"/>
              <a:gd name="connsiteX19" fmla="*/ 91761 w 571264"/>
              <a:gd name="connsiteY19" fmla="*/ 46314 h 570421"/>
              <a:gd name="connsiteX20" fmla="*/ 225576 w 571264"/>
              <a:gd name="connsiteY20" fmla="*/ 24012 h 570421"/>
              <a:gd name="connsiteX21" fmla="*/ 259029 w 571264"/>
              <a:gd name="connsiteY21" fmla="*/ 68617 h 570421"/>
              <a:gd name="connsiteX22" fmla="*/ 292483 w 571264"/>
              <a:gd name="connsiteY22" fmla="*/ 90919 h 570421"/>
              <a:gd name="connsiteX23" fmla="*/ 325937 w 571264"/>
              <a:gd name="connsiteY23" fmla="*/ 124373 h 570421"/>
              <a:gd name="connsiteX24" fmla="*/ 348239 w 571264"/>
              <a:gd name="connsiteY24" fmla="*/ 146675 h 57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1264" h="570421">
                <a:moveTo>
                  <a:pt x="571264" y="570421"/>
                </a:moveTo>
                <a:cubicBezTo>
                  <a:pt x="560113" y="555553"/>
                  <a:pt x="547031" y="541953"/>
                  <a:pt x="537810" y="525817"/>
                </a:cubicBezTo>
                <a:cubicBezTo>
                  <a:pt x="531978" y="515611"/>
                  <a:pt x="533876" y="501641"/>
                  <a:pt x="526659" y="492363"/>
                </a:cubicBezTo>
                <a:cubicBezTo>
                  <a:pt x="507295" y="467466"/>
                  <a:pt x="490679" y="431642"/>
                  <a:pt x="459751" y="425456"/>
                </a:cubicBezTo>
                <a:cubicBezTo>
                  <a:pt x="441166" y="421739"/>
                  <a:pt x="422383" y="418901"/>
                  <a:pt x="403995" y="414304"/>
                </a:cubicBezTo>
                <a:cubicBezTo>
                  <a:pt x="392592" y="411453"/>
                  <a:pt x="382216" y="404526"/>
                  <a:pt x="370542" y="403153"/>
                </a:cubicBezTo>
                <a:cubicBezTo>
                  <a:pt x="318728" y="397057"/>
                  <a:pt x="266464" y="395719"/>
                  <a:pt x="214425" y="392002"/>
                </a:cubicBezTo>
                <a:cubicBezTo>
                  <a:pt x="161371" y="374317"/>
                  <a:pt x="151932" y="377691"/>
                  <a:pt x="114064" y="347397"/>
                </a:cubicBezTo>
                <a:cubicBezTo>
                  <a:pt x="105854" y="340829"/>
                  <a:pt x="99195" y="332529"/>
                  <a:pt x="91761" y="325095"/>
                </a:cubicBezTo>
                <a:cubicBezTo>
                  <a:pt x="88044" y="313944"/>
                  <a:pt x="80610" y="303396"/>
                  <a:pt x="80610" y="291641"/>
                </a:cubicBezTo>
                <a:cubicBezTo>
                  <a:pt x="80610" y="261673"/>
                  <a:pt x="84493" y="231504"/>
                  <a:pt x="91761" y="202431"/>
                </a:cubicBezTo>
                <a:cubicBezTo>
                  <a:pt x="97420" y="179796"/>
                  <a:pt x="123094" y="144282"/>
                  <a:pt x="136366" y="124373"/>
                </a:cubicBezTo>
                <a:cubicBezTo>
                  <a:pt x="140083" y="113222"/>
                  <a:pt x="144666" y="102323"/>
                  <a:pt x="147517" y="90919"/>
                </a:cubicBezTo>
                <a:cubicBezTo>
                  <a:pt x="152114" y="72531"/>
                  <a:pt x="177253" y="38880"/>
                  <a:pt x="158668" y="35163"/>
                </a:cubicBezTo>
                <a:cubicBezTo>
                  <a:pt x="124412" y="28312"/>
                  <a:pt x="83785" y="96236"/>
                  <a:pt x="58307" y="113221"/>
                </a:cubicBezTo>
                <a:cubicBezTo>
                  <a:pt x="48527" y="119741"/>
                  <a:pt x="36005" y="120656"/>
                  <a:pt x="24854" y="124373"/>
                </a:cubicBezTo>
                <a:cubicBezTo>
                  <a:pt x="17420" y="131807"/>
                  <a:pt x="9985" y="154109"/>
                  <a:pt x="2551" y="146675"/>
                </a:cubicBezTo>
                <a:cubicBezTo>
                  <a:pt x="-5760" y="138363"/>
                  <a:pt x="8446" y="123735"/>
                  <a:pt x="13703" y="113221"/>
                </a:cubicBezTo>
                <a:cubicBezTo>
                  <a:pt x="20214" y="100199"/>
                  <a:pt x="43491" y="66354"/>
                  <a:pt x="58307" y="57465"/>
                </a:cubicBezTo>
                <a:cubicBezTo>
                  <a:pt x="68386" y="51417"/>
                  <a:pt x="80610" y="50031"/>
                  <a:pt x="91761" y="46314"/>
                </a:cubicBezTo>
                <a:cubicBezTo>
                  <a:pt x="158040" y="-19965"/>
                  <a:pt x="115967" y="-3391"/>
                  <a:pt x="225576" y="24012"/>
                </a:cubicBezTo>
                <a:cubicBezTo>
                  <a:pt x="236727" y="38880"/>
                  <a:pt x="245887" y="55475"/>
                  <a:pt x="259029" y="68617"/>
                </a:cubicBezTo>
                <a:cubicBezTo>
                  <a:pt x="268506" y="78094"/>
                  <a:pt x="282187" y="82339"/>
                  <a:pt x="292483" y="90919"/>
                </a:cubicBezTo>
                <a:cubicBezTo>
                  <a:pt x="304598" y="101015"/>
                  <a:pt x="314786" y="113222"/>
                  <a:pt x="325937" y="124373"/>
                </a:cubicBezTo>
                <a:lnTo>
                  <a:pt x="348239" y="146675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9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</a:p>
        </p:txBody>
      </p:sp>
    </p:spTree>
    <p:extLst>
      <p:ext uri="{BB962C8B-B14F-4D97-AF65-F5344CB8AC3E}">
        <p14:creationId xmlns:p14="http://schemas.microsoft.com/office/powerpoint/2010/main" val="4753294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Remember Booleans?</a:t>
            </a:r>
          </a:p>
        </p:txBody>
      </p:sp>
    </p:spTree>
    <p:extLst>
      <p:ext uri="{BB962C8B-B14F-4D97-AF65-F5344CB8AC3E}">
        <p14:creationId xmlns:p14="http://schemas.microsoft.com/office/powerpoint/2010/main" val="3397185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1488346"/>
            <a:ext cx="1918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method “call”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22675" y="2116457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234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175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Operations</a:t>
            </a:r>
          </a:p>
        </p:txBody>
      </p:sp>
      <p:sp>
        <p:nvSpPr>
          <p:cNvPr id="166914" name="Rectangle 3"/>
          <p:cNvSpPr txBox="1">
            <a:spLocks noChangeArrowheads="1"/>
          </p:cNvSpPr>
          <p:nvPr/>
        </p:nvSpPr>
        <p:spPr bwMode="auto">
          <a:xfrm>
            <a:off x="1343025" y="1719263"/>
            <a:ext cx="6276975" cy="2514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kumimoji="1" lang="en-US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b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false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and = a &amp;&amp;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or = a ||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not = !a;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0358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4960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Is Square</a:t>
            </a:r>
          </a:p>
        </p:txBody>
      </p:sp>
    </p:spTree>
    <p:extLst>
      <p:ext uri="{BB962C8B-B14F-4D97-AF65-F5344CB8AC3E}">
        <p14:creationId xmlns:p14="http://schemas.microsoft.com/office/powerpoint/2010/main" val="22432879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double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(root ==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Math.floor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(root))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true;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479550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} 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else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false;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  <a:tabLst>
                <a:tab pos="1025525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932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double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Math.floor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(root);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819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isSquare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double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Math.sqrt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200" b="1" dirty="0">
                <a:solidFill>
                  <a:srgbClr val="B70050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root == (</a:t>
            </a:r>
            <a:r>
              <a:rPr lang="en-US" sz="2200" b="1" dirty="0" err="1">
                <a:solidFill>
                  <a:srgbClr val="B70050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)root;</a:t>
            </a:r>
          </a:p>
          <a:p>
            <a:pPr marL="517525" indent="-517525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464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1E3F-CF40-E542-BF77-38489042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A77809-C9AF-3948-984C-48141FE8B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55552"/>
            <a:ext cx="4597433" cy="2457083"/>
          </a:xfr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D5CACA8B-0A0D-6F42-B287-03F771BD0AA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Assn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97E83-281D-0549-B519-520E5BFA6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20" y="3914078"/>
            <a:ext cx="4226653" cy="2628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439E6F-EFF1-E54E-A3B8-4AB4BD989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349" y="791736"/>
            <a:ext cx="4155554" cy="28810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2702B-420D-EF40-B2F1-86EA29C3B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239" y="3757960"/>
            <a:ext cx="4385604" cy="29973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B5D938-D4AF-CD49-B16F-68533A2F4625}"/>
              </a:ext>
            </a:extLst>
          </p:cNvPr>
          <p:cNvSpPr txBox="1"/>
          <p:nvPr/>
        </p:nvSpPr>
        <p:spPr>
          <a:xfrm>
            <a:off x="2653991" y="1706136"/>
            <a:ext cx="149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27FF"/>
                </a:solidFill>
              </a:rPr>
              <a:t>Not necessary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10972-E8EE-4B40-921C-06D4092C2418}"/>
              </a:ext>
            </a:extLst>
          </p:cNvPr>
          <p:cNvSpPr txBox="1"/>
          <p:nvPr/>
        </p:nvSpPr>
        <p:spPr>
          <a:xfrm>
            <a:off x="7222274" y="1312126"/>
            <a:ext cx="115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27FF"/>
                </a:solidFill>
              </a:rPr>
              <a:t>Absolutely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D54280-004D-5842-8E9C-FA95BE7FF6D4}"/>
              </a:ext>
            </a:extLst>
          </p:cNvPr>
          <p:cNvSpPr txBox="1"/>
          <p:nvPr/>
        </p:nvSpPr>
        <p:spPr>
          <a:xfrm>
            <a:off x="2969943" y="4798741"/>
            <a:ext cx="48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27FF"/>
                </a:solidFill>
              </a:rPr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A44F54-7DAE-9F44-AE05-2F6FA642720C}"/>
              </a:ext>
            </a:extLst>
          </p:cNvPr>
          <p:cNvSpPr txBox="1"/>
          <p:nvPr/>
        </p:nvSpPr>
        <p:spPr>
          <a:xfrm>
            <a:off x="7393261" y="4806175"/>
            <a:ext cx="108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27FF"/>
                </a:solidFill>
              </a:rPr>
              <a:t>Odd test?</a:t>
            </a:r>
          </a:p>
        </p:txBody>
      </p:sp>
    </p:spTree>
    <p:extLst>
      <p:ext uri="{BB962C8B-B14F-4D97-AF65-F5344CB8AC3E}">
        <p14:creationId xmlns:p14="http://schemas.microsoft.com/office/powerpoint/2010/main" val="405229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C7D530-23E9-0A4A-93C7-AB76BDC6F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5142" y="0"/>
            <a:ext cx="13681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367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The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400" b="0" dirty="0"/>
              <a:t> class represents an elliptical shape defined by the boundaries of its enclosing rectangle.</a:t>
            </a:r>
          </a:p>
        </p:txBody>
      </p:sp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482600" y="1955800"/>
            <a:ext cx="8128000" cy="4521200"/>
            <a:chOff x="304" y="1232"/>
            <a:chExt cx="5120" cy="2848"/>
          </a:xfrm>
        </p:grpSpPr>
        <p:sp>
          <p:nvSpPr>
            <p:cNvPr id="757765" name="Rectangle 5"/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/>
                <a:t>As an example, the following </a:t>
              </a:r>
              <a:r>
                <a:rPr lang="en-US" sz="20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run</a:t>
              </a:r>
              <a:r>
                <a:rPr lang="en-US" sz="2400" b="0" dirty="0">
                  <a:solidFill>
                    <a:srgbClr val="7030A0"/>
                  </a:solidFill>
                </a:rPr>
                <a:t> </a:t>
              </a:r>
              <a:r>
                <a:rPr lang="en-US" sz="2400" b="0" dirty="0"/>
                <a:t>method creates the largest oval that fits within the canvas:  </a:t>
              </a:r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public void 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run() {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GOval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oval = </a:t>
              </a:r>
              <a:r>
                <a:rPr lang="en-US" sz="16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new</a:t>
              </a:r>
              <a:r>
                <a:rPr lang="en-US" sz="1600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GOval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(0, 0,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getWidth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(),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getHeight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());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oval.setFilled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(true);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oval.setColor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Color.GREEN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add(oval);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}</a:t>
              </a:r>
            </a:p>
          </p:txBody>
        </p:sp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GOval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85149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1381" y="1555254"/>
            <a:ext cx="1522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arguments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50420" y="2116457"/>
            <a:ext cx="1728439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877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3733800" y="13613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GObject</a:t>
            </a:r>
          </a:p>
        </p:txBody>
      </p:sp>
      <p:sp>
        <p:nvSpPr>
          <p:cNvPr id="5125" name="Line 7"/>
          <p:cNvSpPr>
            <a:spLocks noChangeShapeType="1"/>
          </p:cNvSpPr>
          <p:nvPr/>
        </p:nvSpPr>
        <p:spPr bwMode="auto">
          <a:xfrm flipV="1">
            <a:off x="3505200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26670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GRect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48006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GOval</a:t>
            </a:r>
          </a:p>
        </p:txBody>
      </p:sp>
      <p:sp>
        <p:nvSpPr>
          <p:cNvPr id="5128" name="Rectangle 10"/>
          <p:cNvSpPr>
            <a:spLocks noChangeArrowheads="1"/>
          </p:cNvSpPr>
          <p:nvPr/>
        </p:nvSpPr>
        <p:spPr bwMode="auto">
          <a:xfrm>
            <a:off x="69342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i="1" dirty="0">
                <a:latin typeface="Courier New" charset="0"/>
              </a:rPr>
              <a:t>others</a:t>
            </a:r>
            <a:r>
              <a:rPr lang="mr-IN" altLang="en-US" i="1" dirty="0">
                <a:latin typeface="Courier New" charset="0"/>
              </a:rPr>
              <a:t>…</a:t>
            </a:r>
            <a:endParaRPr lang="en-US" altLang="en-US" i="1" dirty="0">
              <a:latin typeface="Courier New" charset="0"/>
            </a:endParaRP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5334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GLabel</a:t>
            </a:r>
          </a:p>
        </p:txBody>
      </p:sp>
      <p:sp>
        <p:nvSpPr>
          <p:cNvPr id="5130" name="Line 12"/>
          <p:cNvSpPr>
            <a:spLocks noChangeShapeType="1"/>
          </p:cNvSpPr>
          <p:nvPr/>
        </p:nvSpPr>
        <p:spPr bwMode="auto">
          <a:xfrm flipV="1">
            <a:off x="1371600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1" name="AutoShape 13"/>
          <p:cNvSpPr>
            <a:spLocks noChangeArrowheads="1"/>
          </p:cNvSpPr>
          <p:nvPr/>
        </p:nvSpPr>
        <p:spPr bwMode="auto">
          <a:xfrm rot="3930826">
            <a:off x="3544887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2" name="AutoShape 14"/>
          <p:cNvSpPr>
            <a:spLocks noChangeArrowheads="1"/>
          </p:cNvSpPr>
          <p:nvPr/>
        </p:nvSpPr>
        <p:spPr bwMode="auto">
          <a:xfrm rot="2498793">
            <a:off x="4179888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 flipH="1" flipV="1">
            <a:off x="4848225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H="1" flipV="1">
            <a:off x="5470525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AutoShape 17"/>
          <p:cNvSpPr>
            <a:spLocks noChangeArrowheads="1"/>
          </p:cNvSpPr>
          <p:nvPr/>
        </p:nvSpPr>
        <p:spPr bwMode="auto">
          <a:xfrm rot="17669174" flipH="1">
            <a:off x="5384800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6" name="AutoShape 18"/>
          <p:cNvSpPr>
            <a:spLocks noChangeArrowheads="1"/>
          </p:cNvSpPr>
          <p:nvPr/>
        </p:nvSpPr>
        <p:spPr bwMode="auto">
          <a:xfrm rot="19101207" flipH="1">
            <a:off x="4762500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Variable 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4332" y="4270917"/>
            <a:ext cx="7005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GLine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line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GLine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line.setColor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9342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5125" grpId="0" animBg="1"/>
      <p:bldP spid="5128" grpId="0" animBg="1"/>
      <p:bldP spid="5130" grpId="0" animBg="1"/>
      <p:bldP spid="5131" grpId="0" animBg="1"/>
      <p:bldP spid="5132" grpId="0" animBg="1"/>
      <p:bldP spid="5133" grpId="0" animBg="1"/>
      <p:bldP spid="5134" grpId="0" animBg="1"/>
      <p:bldP spid="5135" grpId="0" animBg="1"/>
      <p:bldP spid="5136" grpId="0" animBg="1"/>
      <p:bldP spid="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5E1506-CB29-9746-B1F6-220E07B4C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77" y="1025912"/>
            <a:ext cx="5630285" cy="68580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D078698E-BF27-054D-8DC3-1BA33F2353E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Variable 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1A8C302-A1B4-9649-AFE1-52718EC50815}"/>
              </a:ext>
            </a:extLst>
          </p:cNvPr>
          <p:cNvSpPr/>
          <p:nvPr/>
        </p:nvSpPr>
        <p:spPr>
          <a:xfrm>
            <a:off x="1059366" y="4326674"/>
            <a:ext cx="1427356" cy="579864"/>
          </a:xfrm>
          <a:custGeom>
            <a:avLst/>
            <a:gdLst>
              <a:gd name="connsiteX0" fmla="*/ 1126273 w 1427356"/>
              <a:gd name="connsiteY0" fmla="*/ 156117 h 847493"/>
              <a:gd name="connsiteX1" fmla="*/ 981307 w 1427356"/>
              <a:gd name="connsiteY1" fmla="*/ 111512 h 847493"/>
              <a:gd name="connsiteX2" fmla="*/ 947854 w 1427356"/>
              <a:gd name="connsiteY2" fmla="*/ 100361 h 847493"/>
              <a:gd name="connsiteX3" fmla="*/ 892097 w 1427356"/>
              <a:gd name="connsiteY3" fmla="*/ 78059 h 847493"/>
              <a:gd name="connsiteX4" fmla="*/ 836341 w 1427356"/>
              <a:gd name="connsiteY4" fmla="*/ 66907 h 847493"/>
              <a:gd name="connsiteX5" fmla="*/ 791736 w 1427356"/>
              <a:gd name="connsiteY5" fmla="*/ 55756 h 847493"/>
              <a:gd name="connsiteX6" fmla="*/ 758283 w 1427356"/>
              <a:gd name="connsiteY6" fmla="*/ 44605 h 847493"/>
              <a:gd name="connsiteX7" fmla="*/ 669073 w 1427356"/>
              <a:gd name="connsiteY7" fmla="*/ 22303 h 847493"/>
              <a:gd name="connsiteX8" fmla="*/ 635619 w 1427356"/>
              <a:gd name="connsiteY8" fmla="*/ 11151 h 847493"/>
              <a:gd name="connsiteX9" fmla="*/ 512956 w 1427356"/>
              <a:gd name="connsiteY9" fmla="*/ 0 h 847493"/>
              <a:gd name="connsiteX10" fmla="*/ 356839 w 1427356"/>
              <a:gd name="connsiteY10" fmla="*/ 11151 h 847493"/>
              <a:gd name="connsiteX11" fmla="*/ 289932 w 1427356"/>
              <a:gd name="connsiteY11" fmla="*/ 33454 h 847493"/>
              <a:gd name="connsiteX12" fmla="*/ 211873 w 1427356"/>
              <a:gd name="connsiteY12" fmla="*/ 55756 h 847493"/>
              <a:gd name="connsiteX13" fmla="*/ 144966 w 1427356"/>
              <a:gd name="connsiteY13" fmla="*/ 100361 h 847493"/>
              <a:gd name="connsiteX14" fmla="*/ 66907 w 1427356"/>
              <a:gd name="connsiteY14" fmla="*/ 189571 h 847493"/>
              <a:gd name="connsiteX15" fmla="*/ 22302 w 1427356"/>
              <a:gd name="connsiteY15" fmla="*/ 323386 h 847493"/>
              <a:gd name="connsiteX16" fmla="*/ 11151 w 1427356"/>
              <a:gd name="connsiteY16" fmla="*/ 356839 h 847493"/>
              <a:gd name="connsiteX17" fmla="*/ 0 w 1427356"/>
              <a:gd name="connsiteY17" fmla="*/ 390293 h 847493"/>
              <a:gd name="connsiteX18" fmla="*/ 22302 w 1427356"/>
              <a:gd name="connsiteY18" fmla="*/ 591015 h 847493"/>
              <a:gd name="connsiteX19" fmla="*/ 66907 w 1427356"/>
              <a:gd name="connsiteY19" fmla="*/ 646771 h 847493"/>
              <a:gd name="connsiteX20" fmla="*/ 89210 w 1427356"/>
              <a:gd name="connsiteY20" fmla="*/ 680225 h 847493"/>
              <a:gd name="connsiteX21" fmla="*/ 122663 w 1427356"/>
              <a:gd name="connsiteY21" fmla="*/ 702527 h 847493"/>
              <a:gd name="connsiteX22" fmla="*/ 144966 w 1427356"/>
              <a:gd name="connsiteY22" fmla="*/ 724829 h 847493"/>
              <a:gd name="connsiteX23" fmla="*/ 289932 w 1427356"/>
              <a:gd name="connsiteY23" fmla="*/ 791737 h 847493"/>
              <a:gd name="connsiteX24" fmla="*/ 356839 w 1427356"/>
              <a:gd name="connsiteY24" fmla="*/ 814039 h 847493"/>
              <a:gd name="connsiteX25" fmla="*/ 535258 w 1427356"/>
              <a:gd name="connsiteY25" fmla="*/ 847493 h 847493"/>
              <a:gd name="connsiteX26" fmla="*/ 892097 w 1427356"/>
              <a:gd name="connsiteY26" fmla="*/ 836342 h 847493"/>
              <a:gd name="connsiteX27" fmla="*/ 1014761 w 1427356"/>
              <a:gd name="connsiteY27" fmla="*/ 802888 h 847493"/>
              <a:gd name="connsiteX28" fmla="*/ 1059366 w 1427356"/>
              <a:gd name="connsiteY28" fmla="*/ 780586 h 847493"/>
              <a:gd name="connsiteX29" fmla="*/ 1137424 w 1427356"/>
              <a:gd name="connsiteY29" fmla="*/ 758283 h 847493"/>
              <a:gd name="connsiteX30" fmla="*/ 1170878 w 1427356"/>
              <a:gd name="connsiteY30" fmla="*/ 735981 h 847493"/>
              <a:gd name="connsiteX31" fmla="*/ 1260088 w 1427356"/>
              <a:gd name="connsiteY31" fmla="*/ 691376 h 847493"/>
              <a:gd name="connsiteX32" fmla="*/ 1315844 w 1427356"/>
              <a:gd name="connsiteY32" fmla="*/ 646771 h 847493"/>
              <a:gd name="connsiteX33" fmla="*/ 1349297 w 1427356"/>
              <a:gd name="connsiteY33" fmla="*/ 613317 h 847493"/>
              <a:gd name="connsiteX34" fmla="*/ 1360449 w 1427356"/>
              <a:gd name="connsiteY34" fmla="*/ 579864 h 847493"/>
              <a:gd name="connsiteX35" fmla="*/ 1382751 w 1427356"/>
              <a:gd name="connsiteY35" fmla="*/ 546410 h 847493"/>
              <a:gd name="connsiteX36" fmla="*/ 1405054 w 1427356"/>
              <a:gd name="connsiteY36" fmla="*/ 457200 h 847493"/>
              <a:gd name="connsiteX37" fmla="*/ 1416205 w 1427356"/>
              <a:gd name="connsiteY37" fmla="*/ 412595 h 847493"/>
              <a:gd name="connsiteX38" fmla="*/ 1427356 w 1427356"/>
              <a:gd name="connsiteY38" fmla="*/ 367990 h 847493"/>
              <a:gd name="connsiteX39" fmla="*/ 1416205 w 1427356"/>
              <a:gd name="connsiteY39" fmla="*/ 167268 h 847493"/>
              <a:gd name="connsiteX40" fmla="*/ 1393902 w 1427356"/>
              <a:gd name="connsiteY40" fmla="*/ 144966 h 847493"/>
              <a:gd name="connsiteX41" fmla="*/ 1371600 w 1427356"/>
              <a:gd name="connsiteY41" fmla="*/ 111512 h 847493"/>
              <a:gd name="connsiteX42" fmla="*/ 1338146 w 1427356"/>
              <a:gd name="connsiteY42" fmla="*/ 100361 h 847493"/>
              <a:gd name="connsiteX43" fmla="*/ 1260088 w 1427356"/>
              <a:gd name="connsiteY43" fmla="*/ 78059 h 847493"/>
              <a:gd name="connsiteX44" fmla="*/ 1014761 w 1427356"/>
              <a:gd name="connsiteY44" fmla="*/ 89210 h 847493"/>
              <a:gd name="connsiteX45" fmla="*/ 947854 w 1427356"/>
              <a:gd name="connsiteY45" fmla="*/ 111512 h 847493"/>
              <a:gd name="connsiteX46" fmla="*/ 914400 w 1427356"/>
              <a:gd name="connsiteY46" fmla="*/ 122664 h 847493"/>
              <a:gd name="connsiteX47" fmla="*/ 869795 w 1427356"/>
              <a:gd name="connsiteY47" fmla="*/ 167268 h 84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427356" h="847493">
                <a:moveTo>
                  <a:pt x="1126273" y="156117"/>
                </a:moveTo>
                <a:cubicBezTo>
                  <a:pt x="1025602" y="127355"/>
                  <a:pt x="1073893" y="142374"/>
                  <a:pt x="981307" y="111512"/>
                </a:cubicBezTo>
                <a:cubicBezTo>
                  <a:pt x="970156" y="107795"/>
                  <a:pt x="958768" y="104726"/>
                  <a:pt x="947854" y="100361"/>
                </a:cubicBezTo>
                <a:cubicBezTo>
                  <a:pt x="929268" y="92927"/>
                  <a:pt x="911270" y="83811"/>
                  <a:pt x="892097" y="78059"/>
                </a:cubicBezTo>
                <a:cubicBezTo>
                  <a:pt x="873943" y="72613"/>
                  <a:pt x="854843" y="71019"/>
                  <a:pt x="836341" y="66907"/>
                </a:cubicBezTo>
                <a:cubicBezTo>
                  <a:pt x="821380" y="63582"/>
                  <a:pt x="806472" y="59966"/>
                  <a:pt x="791736" y="55756"/>
                </a:cubicBezTo>
                <a:cubicBezTo>
                  <a:pt x="780434" y="52527"/>
                  <a:pt x="769623" y="47698"/>
                  <a:pt x="758283" y="44605"/>
                </a:cubicBezTo>
                <a:cubicBezTo>
                  <a:pt x="728711" y="36540"/>
                  <a:pt x="698152" y="31996"/>
                  <a:pt x="669073" y="22303"/>
                </a:cubicBezTo>
                <a:cubicBezTo>
                  <a:pt x="657922" y="18586"/>
                  <a:pt x="647255" y="12813"/>
                  <a:pt x="635619" y="11151"/>
                </a:cubicBezTo>
                <a:cubicBezTo>
                  <a:pt x="594975" y="5345"/>
                  <a:pt x="553844" y="3717"/>
                  <a:pt x="512956" y="0"/>
                </a:cubicBezTo>
                <a:cubicBezTo>
                  <a:pt x="460917" y="3717"/>
                  <a:pt x="408433" y="3412"/>
                  <a:pt x="356839" y="11151"/>
                </a:cubicBezTo>
                <a:cubicBezTo>
                  <a:pt x="333590" y="14638"/>
                  <a:pt x="312234" y="26020"/>
                  <a:pt x="289932" y="33454"/>
                </a:cubicBezTo>
                <a:cubicBezTo>
                  <a:pt x="241946" y="49449"/>
                  <a:pt x="267872" y="41757"/>
                  <a:pt x="211873" y="55756"/>
                </a:cubicBezTo>
                <a:cubicBezTo>
                  <a:pt x="189571" y="70624"/>
                  <a:pt x="163919" y="81408"/>
                  <a:pt x="144966" y="100361"/>
                </a:cubicBezTo>
                <a:cubicBezTo>
                  <a:pt x="79733" y="165594"/>
                  <a:pt x="103790" y="134248"/>
                  <a:pt x="66907" y="189571"/>
                </a:cubicBezTo>
                <a:lnTo>
                  <a:pt x="22302" y="323386"/>
                </a:lnTo>
                <a:lnTo>
                  <a:pt x="11151" y="356839"/>
                </a:lnTo>
                <a:lnTo>
                  <a:pt x="0" y="390293"/>
                </a:lnTo>
                <a:cubicBezTo>
                  <a:pt x="1392" y="411179"/>
                  <a:pt x="-4302" y="537808"/>
                  <a:pt x="22302" y="591015"/>
                </a:cubicBezTo>
                <a:cubicBezTo>
                  <a:pt x="45180" y="636771"/>
                  <a:pt x="39252" y="612202"/>
                  <a:pt x="66907" y="646771"/>
                </a:cubicBezTo>
                <a:cubicBezTo>
                  <a:pt x="75279" y="657236"/>
                  <a:pt x="79733" y="670748"/>
                  <a:pt x="89210" y="680225"/>
                </a:cubicBezTo>
                <a:cubicBezTo>
                  <a:pt x="98687" y="689702"/>
                  <a:pt x="112198" y="694155"/>
                  <a:pt x="122663" y="702527"/>
                </a:cubicBezTo>
                <a:cubicBezTo>
                  <a:pt x="130873" y="709095"/>
                  <a:pt x="136756" y="718261"/>
                  <a:pt x="144966" y="724829"/>
                </a:cubicBezTo>
                <a:cubicBezTo>
                  <a:pt x="186730" y="758240"/>
                  <a:pt x="240653" y="775311"/>
                  <a:pt x="289932" y="791737"/>
                </a:cubicBezTo>
                <a:cubicBezTo>
                  <a:pt x="312234" y="799171"/>
                  <a:pt x="333650" y="810174"/>
                  <a:pt x="356839" y="814039"/>
                </a:cubicBezTo>
                <a:cubicBezTo>
                  <a:pt x="505771" y="838862"/>
                  <a:pt x="446784" y="825374"/>
                  <a:pt x="535258" y="847493"/>
                </a:cubicBezTo>
                <a:cubicBezTo>
                  <a:pt x="654204" y="843776"/>
                  <a:pt x="773266" y="842765"/>
                  <a:pt x="892097" y="836342"/>
                </a:cubicBezTo>
                <a:cubicBezTo>
                  <a:pt x="919533" y="834859"/>
                  <a:pt x="993592" y="813472"/>
                  <a:pt x="1014761" y="802888"/>
                </a:cubicBezTo>
                <a:cubicBezTo>
                  <a:pt x="1029629" y="795454"/>
                  <a:pt x="1044087" y="787134"/>
                  <a:pt x="1059366" y="780586"/>
                </a:cubicBezTo>
                <a:cubicBezTo>
                  <a:pt x="1081770" y="770984"/>
                  <a:pt x="1114779" y="763944"/>
                  <a:pt x="1137424" y="758283"/>
                </a:cubicBezTo>
                <a:cubicBezTo>
                  <a:pt x="1148575" y="750849"/>
                  <a:pt x="1159112" y="742399"/>
                  <a:pt x="1170878" y="735981"/>
                </a:cubicBezTo>
                <a:cubicBezTo>
                  <a:pt x="1200065" y="720061"/>
                  <a:pt x="1260088" y="691376"/>
                  <a:pt x="1260088" y="691376"/>
                </a:cubicBezTo>
                <a:cubicBezTo>
                  <a:pt x="1324968" y="626493"/>
                  <a:pt x="1231445" y="717103"/>
                  <a:pt x="1315844" y="646771"/>
                </a:cubicBezTo>
                <a:cubicBezTo>
                  <a:pt x="1327959" y="636675"/>
                  <a:pt x="1338146" y="624468"/>
                  <a:pt x="1349297" y="613317"/>
                </a:cubicBezTo>
                <a:cubicBezTo>
                  <a:pt x="1353014" y="602166"/>
                  <a:pt x="1355192" y="590377"/>
                  <a:pt x="1360449" y="579864"/>
                </a:cubicBezTo>
                <a:cubicBezTo>
                  <a:pt x="1366443" y="567877"/>
                  <a:pt x="1378171" y="559005"/>
                  <a:pt x="1382751" y="546410"/>
                </a:cubicBezTo>
                <a:cubicBezTo>
                  <a:pt x="1393226" y="517604"/>
                  <a:pt x="1397620" y="486937"/>
                  <a:pt x="1405054" y="457200"/>
                </a:cubicBezTo>
                <a:lnTo>
                  <a:pt x="1416205" y="412595"/>
                </a:lnTo>
                <a:lnTo>
                  <a:pt x="1427356" y="367990"/>
                </a:lnTo>
                <a:cubicBezTo>
                  <a:pt x="1423639" y="301083"/>
                  <a:pt x="1426145" y="233537"/>
                  <a:pt x="1416205" y="167268"/>
                </a:cubicBezTo>
                <a:cubicBezTo>
                  <a:pt x="1414645" y="156871"/>
                  <a:pt x="1400470" y="153176"/>
                  <a:pt x="1393902" y="144966"/>
                </a:cubicBezTo>
                <a:cubicBezTo>
                  <a:pt x="1385530" y="134501"/>
                  <a:pt x="1382065" y="119884"/>
                  <a:pt x="1371600" y="111512"/>
                </a:cubicBezTo>
                <a:cubicBezTo>
                  <a:pt x="1362421" y="104169"/>
                  <a:pt x="1349448" y="103590"/>
                  <a:pt x="1338146" y="100361"/>
                </a:cubicBezTo>
                <a:cubicBezTo>
                  <a:pt x="1240140" y="72360"/>
                  <a:pt x="1340291" y="104793"/>
                  <a:pt x="1260088" y="78059"/>
                </a:cubicBezTo>
                <a:cubicBezTo>
                  <a:pt x="1178312" y="81776"/>
                  <a:pt x="1096155" y="80489"/>
                  <a:pt x="1014761" y="89210"/>
                </a:cubicBezTo>
                <a:cubicBezTo>
                  <a:pt x="991386" y="91714"/>
                  <a:pt x="970156" y="104078"/>
                  <a:pt x="947854" y="111512"/>
                </a:cubicBezTo>
                <a:lnTo>
                  <a:pt x="914400" y="122664"/>
                </a:lnTo>
                <a:lnTo>
                  <a:pt x="869795" y="167268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146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219435-7CB3-F845-8C68-91D05CA89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060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748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D4AED-F6F1-4944-BD32-8BA206D28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060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09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171776" y="1616473"/>
            <a:ext cx="352010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9591" y="1073350"/>
            <a:ext cx="160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7379" y="1060708"/>
            <a:ext cx="169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Return Type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38523" y="1627625"/>
            <a:ext cx="970502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3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21840" y="3173296"/>
            <a:ext cx="4347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When a method ends it “returns”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36182" y="2954165"/>
            <a:ext cx="611671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27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</p:spTree>
    <p:extLst>
      <p:ext uri="{BB962C8B-B14F-4D97-AF65-F5344CB8AC3E}">
        <p14:creationId xmlns:p14="http://schemas.microsoft.com/office/powerpoint/2010/main" val="1183828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02729" y="2218185"/>
            <a:ext cx="3678256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2E357-6266-264C-AC65-1FFDE7B72A4C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89171-9A97-2549-B5FE-0BEFD0A7C065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9069D-2B0E-BF4C-9CC0-47FBFEBD7F29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416707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804533" y="2641931"/>
            <a:ext cx="6064617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07558A-BB30-3640-BEC7-007E7F5558F1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3E1E8-C237-F843-A02D-9703F188ACCC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711DF-AA8F-2940-B3C1-D1A1C08C725B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2109784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78459" y="2641931"/>
            <a:ext cx="3590691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CF691C-7BB1-7149-8D1D-A9AF1F7DEDEE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E861B-314E-F240-90B5-976C93FD22FB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5CA87-2FE1-1A40-BDFD-FC934B1A17F1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4276395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267630" y="4638000"/>
            <a:ext cx="8274204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2435F-ACE3-0142-B264-5E2AB3C838FF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1C3A9-4741-0A41-809C-4F9EBD023EFC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4F3D37-2A36-7B42-BDD7-ECFBEB46F5BD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2021431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</a:t>
            </a:r>
            <a:r>
              <a:rPr lang="en-US" sz="4600">
                <a:latin typeface="Calibri"/>
                <a:cs typeface="Calibri"/>
              </a:rPr>
              <a:t>How To: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Trace programs step by step</a:t>
            </a:r>
          </a:p>
        </p:txBody>
      </p:sp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4549698" y="4638000"/>
            <a:ext cx="3423424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353459-315F-964F-8789-0150A3CD4B5B}"/>
              </a:ext>
            </a:extLst>
          </p:cNvPr>
          <p:cNvSpPr/>
          <p:nvPr/>
        </p:nvSpPr>
        <p:spPr>
          <a:xfrm>
            <a:off x="2627971" y="1156011"/>
            <a:ext cx="3873190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366F0-16F0-8D42-9D6B-DB7813784190}"/>
              </a:ext>
            </a:extLst>
          </p:cNvPr>
          <p:cNvSpPr txBox="1"/>
          <p:nvPr/>
        </p:nvSpPr>
        <p:spPr>
          <a:xfrm>
            <a:off x="2627970" y="765718"/>
            <a:ext cx="17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EDBB-50C2-8145-BEEF-CF64CB529467}"/>
              </a:ext>
            </a:extLst>
          </p:cNvPr>
          <p:cNvSpPr txBox="1"/>
          <p:nvPr/>
        </p:nvSpPr>
        <p:spPr>
          <a:xfrm>
            <a:off x="2728332" y="14013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B59CC-F3BD-6546-B571-E3453B94C92C}"/>
              </a:ext>
            </a:extLst>
          </p:cNvPr>
          <p:cNvSpPr/>
          <p:nvPr/>
        </p:nvSpPr>
        <p:spPr>
          <a:xfrm>
            <a:off x="3085171" y="13121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2D8DC3-C945-E24A-BF1B-E0026FEF7FF5}"/>
              </a:ext>
            </a:extLst>
          </p:cNvPr>
          <p:cNvSpPr txBox="1"/>
          <p:nvPr/>
        </p:nvSpPr>
        <p:spPr>
          <a:xfrm>
            <a:off x="4386147" y="14087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C8FF1F-F98C-7046-A02E-4EB686BDD13B}"/>
              </a:ext>
            </a:extLst>
          </p:cNvPr>
          <p:cNvSpPr/>
          <p:nvPr/>
        </p:nvSpPr>
        <p:spPr>
          <a:xfrm>
            <a:off x="4742986" y="131956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6F026-0504-8849-B814-C511FA187918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2A2390-2DB5-B147-A8FC-850386337BBF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69A1-D6CF-3446-90C6-3399779D0831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2802625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4549698" y="4638000"/>
            <a:ext cx="3423424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353459-315F-964F-8789-0150A3CD4B5B}"/>
              </a:ext>
            </a:extLst>
          </p:cNvPr>
          <p:cNvSpPr/>
          <p:nvPr/>
        </p:nvSpPr>
        <p:spPr>
          <a:xfrm>
            <a:off x="2627971" y="1156011"/>
            <a:ext cx="3873190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366F0-16F0-8D42-9D6B-DB7813784190}"/>
              </a:ext>
            </a:extLst>
          </p:cNvPr>
          <p:cNvSpPr txBox="1"/>
          <p:nvPr/>
        </p:nvSpPr>
        <p:spPr>
          <a:xfrm>
            <a:off x="2627970" y="765718"/>
            <a:ext cx="17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AEDBB-50C2-8145-BEEF-CF64CB529467}"/>
              </a:ext>
            </a:extLst>
          </p:cNvPr>
          <p:cNvSpPr txBox="1"/>
          <p:nvPr/>
        </p:nvSpPr>
        <p:spPr>
          <a:xfrm>
            <a:off x="2728332" y="14013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5B59CC-F3BD-6546-B571-E3453B94C92C}"/>
              </a:ext>
            </a:extLst>
          </p:cNvPr>
          <p:cNvSpPr/>
          <p:nvPr/>
        </p:nvSpPr>
        <p:spPr>
          <a:xfrm>
            <a:off x="3085171" y="13121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5.0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2D8DC3-C945-E24A-BF1B-E0026FEF7FF5}"/>
              </a:ext>
            </a:extLst>
          </p:cNvPr>
          <p:cNvSpPr txBox="1"/>
          <p:nvPr/>
        </p:nvSpPr>
        <p:spPr>
          <a:xfrm>
            <a:off x="4386147" y="14087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C8FF1F-F98C-7046-A02E-4EB686BDD13B}"/>
              </a:ext>
            </a:extLst>
          </p:cNvPr>
          <p:cNvSpPr/>
          <p:nvPr/>
        </p:nvSpPr>
        <p:spPr>
          <a:xfrm>
            <a:off x="4742986" y="131956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10.2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6F026-0504-8849-B814-C511FA187918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2A2390-2DB5-B147-A8FC-850386337BBF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69A1-D6CF-3446-90C6-3399779D0831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2793133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858645" y="4994839"/>
            <a:ext cx="3668750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712E1-AD8C-CF44-8581-0E8FF541F9FF}"/>
              </a:ext>
            </a:extLst>
          </p:cNvPr>
          <p:cNvSpPr/>
          <p:nvPr/>
        </p:nvSpPr>
        <p:spPr>
          <a:xfrm>
            <a:off x="2627971" y="1156011"/>
            <a:ext cx="3873190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E36B24-1B83-1545-8059-2B6302893E4B}"/>
              </a:ext>
            </a:extLst>
          </p:cNvPr>
          <p:cNvSpPr txBox="1"/>
          <p:nvPr/>
        </p:nvSpPr>
        <p:spPr>
          <a:xfrm>
            <a:off x="2627970" y="765718"/>
            <a:ext cx="17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E54DB-11EA-C345-A7FA-6489BB0FA57D}"/>
              </a:ext>
            </a:extLst>
          </p:cNvPr>
          <p:cNvSpPr txBox="1"/>
          <p:nvPr/>
        </p:nvSpPr>
        <p:spPr>
          <a:xfrm>
            <a:off x="2728332" y="14013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A0B74-DDD2-3141-9B4D-54522C29CBB7}"/>
              </a:ext>
            </a:extLst>
          </p:cNvPr>
          <p:cNvSpPr/>
          <p:nvPr/>
        </p:nvSpPr>
        <p:spPr>
          <a:xfrm>
            <a:off x="3085171" y="13121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F314A-25CA-F346-9D21-384F12C09515}"/>
              </a:ext>
            </a:extLst>
          </p:cNvPr>
          <p:cNvSpPr txBox="1"/>
          <p:nvPr/>
        </p:nvSpPr>
        <p:spPr>
          <a:xfrm>
            <a:off x="4386147" y="14087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12927F-1459-2941-B837-3F957080C611}"/>
              </a:ext>
            </a:extLst>
          </p:cNvPr>
          <p:cNvSpPr/>
          <p:nvPr/>
        </p:nvSpPr>
        <p:spPr>
          <a:xfrm>
            <a:off x="4742986" y="131956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10.2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C3F0F2-06BD-D349-A34F-7BB6AC6D3693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9BBA36-7617-A148-B96C-D19E55DBAF26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687CA-8A2A-A942-B518-75EE192B4E01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</p:spTree>
    <p:extLst>
      <p:ext uri="{BB962C8B-B14F-4D97-AF65-F5344CB8AC3E}">
        <p14:creationId xmlns:p14="http://schemas.microsoft.com/office/powerpoint/2010/main" val="2215546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858645" y="4994839"/>
            <a:ext cx="3668750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F712E1-AD8C-CF44-8581-0E8FF541F9FF}"/>
              </a:ext>
            </a:extLst>
          </p:cNvPr>
          <p:cNvSpPr/>
          <p:nvPr/>
        </p:nvSpPr>
        <p:spPr>
          <a:xfrm>
            <a:off x="2627970" y="1156011"/>
            <a:ext cx="525594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E36B24-1B83-1545-8059-2B6302893E4B}"/>
              </a:ext>
            </a:extLst>
          </p:cNvPr>
          <p:cNvSpPr txBox="1"/>
          <p:nvPr/>
        </p:nvSpPr>
        <p:spPr>
          <a:xfrm>
            <a:off x="2627970" y="765718"/>
            <a:ext cx="17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E54DB-11EA-C345-A7FA-6489BB0FA57D}"/>
              </a:ext>
            </a:extLst>
          </p:cNvPr>
          <p:cNvSpPr txBox="1"/>
          <p:nvPr/>
        </p:nvSpPr>
        <p:spPr>
          <a:xfrm>
            <a:off x="2728332" y="14013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A0B74-DDD2-3141-9B4D-54522C29CBB7}"/>
              </a:ext>
            </a:extLst>
          </p:cNvPr>
          <p:cNvSpPr/>
          <p:nvPr/>
        </p:nvSpPr>
        <p:spPr>
          <a:xfrm>
            <a:off x="3085171" y="13121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F314A-25CA-F346-9D21-384F12C09515}"/>
              </a:ext>
            </a:extLst>
          </p:cNvPr>
          <p:cNvSpPr txBox="1"/>
          <p:nvPr/>
        </p:nvSpPr>
        <p:spPr>
          <a:xfrm>
            <a:off x="4386147" y="14087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12927F-1459-2941-B837-3F957080C611}"/>
              </a:ext>
            </a:extLst>
          </p:cNvPr>
          <p:cNvSpPr/>
          <p:nvPr/>
        </p:nvSpPr>
        <p:spPr>
          <a:xfrm>
            <a:off x="4742986" y="131956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10.2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C3F0F2-06BD-D349-A34F-7BB6AC6D3693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9BBA36-7617-A148-B96C-D19E55DBAF26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687CA-8A2A-A942-B518-75EE192B4E01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D1991D-AA60-4F4B-ADE7-1064A795B783}"/>
              </a:ext>
            </a:extLst>
          </p:cNvPr>
          <p:cNvSpPr txBox="1"/>
          <p:nvPr/>
        </p:nvSpPr>
        <p:spPr>
          <a:xfrm>
            <a:off x="6088565" y="142735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B1556E-D276-544E-B2E3-8F7C5AE96CDF}"/>
              </a:ext>
            </a:extLst>
          </p:cNvPr>
          <p:cNvSpPr/>
          <p:nvPr/>
        </p:nvSpPr>
        <p:spPr>
          <a:xfrm>
            <a:off x="6657277" y="133814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15.2</a:t>
            </a:r>
          </a:p>
        </p:txBody>
      </p:sp>
    </p:spTree>
    <p:extLst>
      <p:ext uri="{BB962C8B-B14F-4D97-AF65-F5344CB8AC3E}">
        <p14:creationId xmlns:p14="http://schemas.microsoft.com/office/powerpoint/2010/main" val="4159243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858645" y="5385131"/>
            <a:ext cx="2943921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B22D2A-690C-DC45-988D-046CA52F8D9E}"/>
              </a:ext>
            </a:extLst>
          </p:cNvPr>
          <p:cNvSpPr/>
          <p:nvPr/>
        </p:nvSpPr>
        <p:spPr>
          <a:xfrm>
            <a:off x="2627970" y="1156011"/>
            <a:ext cx="525594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573F3-025E-934A-BB86-A9C06F3E52AB}"/>
              </a:ext>
            </a:extLst>
          </p:cNvPr>
          <p:cNvSpPr txBox="1"/>
          <p:nvPr/>
        </p:nvSpPr>
        <p:spPr>
          <a:xfrm>
            <a:off x="2627970" y="765718"/>
            <a:ext cx="17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C5D6F-A4F0-E341-BFDA-C6827FFBAF71}"/>
              </a:ext>
            </a:extLst>
          </p:cNvPr>
          <p:cNvSpPr txBox="1"/>
          <p:nvPr/>
        </p:nvSpPr>
        <p:spPr>
          <a:xfrm>
            <a:off x="2728332" y="14013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08B1CE-8DE7-1843-BA22-97B7B681E4BB}"/>
              </a:ext>
            </a:extLst>
          </p:cNvPr>
          <p:cNvSpPr/>
          <p:nvPr/>
        </p:nvSpPr>
        <p:spPr>
          <a:xfrm>
            <a:off x="3085171" y="13121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4C8FF8-624C-0448-95FF-A58D5EFE0587}"/>
              </a:ext>
            </a:extLst>
          </p:cNvPr>
          <p:cNvSpPr txBox="1"/>
          <p:nvPr/>
        </p:nvSpPr>
        <p:spPr>
          <a:xfrm>
            <a:off x="4386147" y="14087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84A30-E1B0-D946-B792-70A6A0AF5890}"/>
              </a:ext>
            </a:extLst>
          </p:cNvPr>
          <p:cNvSpPr/>
          <p:nvPr/>
        </p:nvSpPr>
        <p:spPr>
          <a:xfrm>
            <a:off x="4742986" y="131956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10.2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7ACE8C-A674-8E41-8E71-1B7D5A9AB111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E6D8AA-D998-844B-B4AA-809CE14040DC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9B84E-5421-4C47-8F7F-004B3984409C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E77DDC-069F-4E45-9CA6-1B6D3F75434E}"/>
              </a:ext>
            </a:extLst>
          </p:cNvPr>
          <p:cNvSpPr txBox="1"/>
          <p:nvPr/>
        </p:nvSpPr>
        <p:spPr>
          <a:xfrm>
            <a:off x="6088565" y="142735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82DB84-0F10-0C4B-9309-A8157DF4EBCC}"/>
              </a:ext>
            </a:extLst>
          </p:cNvPr>
          <p:cNvSpPr/>
          <p:nvPr/>
        </p:nvSpPr>
        <p:spPr>
          <a:xfrm>
            <a:off x="6657277" y="133814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15.2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43140D-4407-E345-8037-552CD0A85D70}"/>
              </a:ext>
            </a:extLst>
          </p:cNvPr>
          <p:cNvSpPr txBox="1"/>
          <p:nvPr/>
        </p:nvSpPr>
        <p:spPr>
          <a:xfrm>
            <a:off x="3992137" y="560906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7.6</a:t>
            </a:r>
          </a:p>
        </p:txBody>
      </p:sp>
    </p:spTree>
    <p:extLst>
      <p:ext uri="{BB962C8B-B14F-4D97-AF65-F5344CB8AC3E}">
        <p14:creationId xmlns:p14="http://schemas.microsoft.com/office/powerpoint/2010/main" val="25834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3245006" y="2675384"/>
            <a:ext cx="3601843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B84C85-FB5F-E24F-B7C1-9EA915FE82C5}"/>
              </a:ext>
            </a:extLst>
          </p:cNvPr>
          <p:cNvSpPr/>
          <p:nvPr/>
        </p:nvSpPr>
        <p:spPr>
          <a:xfrm>
            <a:off x="2627970" y="1156011"/>
            <a:ext cx="525594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6A40D-FD14-7B45-8117-3012B20562CE}"/>
              </a:ext>
            </a:extLst>
          </p:cNvPr>
          <p:cNvSpPr txBox="1"/>
          <p:nvPr/>
        </p:nvSpPr>
        <p:spPr>
          <a:xfrm>
            <a:off x="2627970" y="765718"/>
            <a:ext cx="17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14D9F-EBA5-7440-BB1E-385FF9668975}"/>
              </a:ext>
            </a:extLst>
          </p:cNvPr>
          <p:cNvSpPr txBox="1"/>
          <p:nvPr/>
        </p:nvSpPr>
        <p:spPr>
          <a:xfrm>
            <a:off x="2728332" y="140133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440025-0269-634F-8FEA-AF5F63BBACE3}"/>
              </a:ext>
            </a:extLst>
          </p:cNvPr>
          <p:cNvSpPr/>
          <p:nvPr/>
        </p:nvSpPr>
        <p:spPr>
          <a:xfrm>
            <a:off x="3085171" y="13121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4CB5D-1B22-5B42-9540-ECCE102F9165}"/>
              </a:ext>
            </a:extLst>
          </p:cNvPr>
          <p:cNvSpPr txBox="1"/>
          <p:nvPr/>
        </p:nvSpPr>
        <p:spPr>
          <a:xfrm>
            <a:off x="4386147" y="14087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ADF763-6B24-B748-B7C2-EB5B4C00DFD2}"/>
              </a:ext>
            </a:extLst>
          </p:cNvPr>
          <p:cNvSpPr/>
          <p:nvPr/>
        </p:nvSpPr>
        <p:spPr>
          <a:xfrm>
            <a:off x="4742986" y="1319561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10.2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B60142-019A-8143-8770-BACFF4E088E2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CB2296-175D-DC4B-B39D-7BBBC79E87E7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7847FD-8FB9-2849-AFCB-FCDA4171B6EB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09FC3-20EB-9C41-8DE7-C738352CE4F9}"/>
              </a:ext>
            </a:extLst>
          </p:cNvPr>
          <p:cNvSpPr txBox="1"/>
          <p:nvPr/>
        </p:nvSpPr>
        <p:spPr>
          <a:xfrm>
            <a:off x="6088565" y="142735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34425-50C5-F74E-A2ED-2264F61438E2}"/>
              </a:ext>
            </a:extLst>
          </p:cNvPr>
          <p:cNvSpPr/>
          <p:nvPr/>
        </p:nvSpPr>
        <p:spPr>
          <a:xfrm>
            <a:off x="6657277" y="133814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15.2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E95742-7FC4-B648-83C1-935F87F61EB0}"/>
              </a:ext>
            </a:extLst>
          </p:cNvPr>
          <p:cNvSpPr txBox="1"/>
          <p:nvPr/>
        </p:nvSpPr>
        <p:spPr>
          <a:xfrm>
            <a:off x="7140071" y="2715962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7.6</a:t>
            </a:r>
          </a:p>
        </p:txBody>
      </p:sp>
    </p:spTree>
    <p:extLst>
      <p:ext uri="{BB962C8B-B14F-4D97-AF65-F5344CB8AC3E}">
        <p14:creationId xmlns:p14="http://schemas.microsoft.com/office/powerpoint/2010/main" val="2536953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364136C-268C-4643-86F8-DF89B4E922FB}"/>
              </a:ext>
            </a:extLst>
          </p:cNvPr>
          <p:cNvSpPr/>
          <p:nvPr/>
        </p:nvSpPr>
        <p:spPr>
          <a:xfrm>
            <a:off x="3245005" y="2675384"/>
            <a:ext cx="3590691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3245006" y="2675384"/>
            <a:ext cx="3601843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B60142-019A-8143-8770-BACFF4E088E2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CB2296-175D-DC4B-B39D-7BBBC79E87E7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7847FD-8FB9-2849-AFCB-FCDA4171B6EB}"/>
              </a:ext>
            </a:extLst>
          </p:cNvPr>
          <p:cNvSpPr txBox="1"/>
          <p:nvPr/>
        </p:nvSpPr>
        <p:spPr>
          <a:xfrm>
            <a:off x="669073" y="1449659"/>
            <a:ext cx="13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variables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E95742-7FC4-B648-83C1-935F87F61EB0}"/>
              </a:ext>
            </a:extLst>
          </p:cNvPr>
          <p:cNvSpPr txBox="1"/>
          <p:nvPr/>
        </p:nvSpPr>
        <p:spPr>
          <a:xfrm>
            <a:off x="7140071" y="2715962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7.6</a:t>
            </a:r>
          </a:p>
        </p:txBody>
      </p:sp>
    </p:spTree>
    <p:extLst>
      <p:ext uri="{BB962C8B-B14F-4D97-AF65-F5344CB8AC3E}">
        <p14:creationId xmlns:p14="http://schemas.microsoft.com/office/powerpoint/2010/main" val="738605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836342" y="2675384"/>
            <a:ext cx="6010508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623116-2A3E-4B4E-B66B-01F87337B54B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C7C6A-CBA2-3948-8750-0C0566D1048C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BF2784-A5F3-2A4F-8FC6-4F5A994AABA1}"/>
              </a:ext>
            </a:extLst>
          </p:cNvPr>
          <p:cNvSpPr txBox="1"/>
          <p:nvPr/>
        </p:nvSpPr>
        <p:spPr>
          <a:xfrm>
            <a:off x="557194" y="144234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B4F816-7845-944F-B9D9-A087D16BC90F}"/>
              </a:ext>
            </a:extLst>
          </p:cNvPr>
          <p:cNvSpPr/>
          <p:nvPr/>
        </p:nvSpPr>
        <p:spPr>
          <a:xfrm>
            <a:off x="1125906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pitchFamily="2" charset="0"/>
              </a:rPr>
              <a:t>7.6</a:t>
            </a:r>
          </a:p>
        </p:txBody>
      </p:sp>
    </p:spTree>
    <p:extLst>
      <p:ext uri="{BB962C8B-B14F-4D97-AF65-F5344CB8AC3E}">
        <p14:creationId xmlns:p14="http://schemas.microsoft.com/office/powerpoint/2010/main" val="3140618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806362" y="3110099"/>
            <a:ext cx="2641376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623116-2A3E-4B4E-B66B-01F87337B54B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C7C6A-CBA2-3948-8750-0C0566D1048C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BF2784-A5F3-2A4F-8FC6-4F5A994AABA1}"/>
              </a:ext>
            </a:extLst>
          </p:cNvPr>
          <p:cNvSpPr txBox="1"/>
          <p:nvPr/>
        </p:nvSpPr>
        <p:spPr>
          <a:xfrm>
            <a:off x="557194" y="144234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B4F816-7845-944F-B9D9-A087D16BC90F}"/>
              </a:ext>
            </a:extLst>
          </p:cNvPr>
          <p:cNvSpPr/>
          <p:nvPr/>
        </p:nvSpPr>
        <p:spPr>
          <a:xfrm>
            <a:off x="1125906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7.6</a:t>
            </a:r>
          </a:p>
        </p:txBody>
      </p:sp>
    </p:spTree>
    <p:extLst>
      <p:ext uri="{BB962C8B-B14F-4D97-AF65-F5344CB8AC3E}">
        <p14:creationId xmlns:p14="http://schemas.microsoft.com/office/powerpoint/2010/main" val="3504518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251727" y="3571137"/>
            <a:ext cx="437822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FAA6C1-F7D1-564D-AFE7-61EBD50ACB78}"/>
              </a:ext>
            </a:extLst>
          </p:cNvPr>
          <p:cNvSpPr/>
          <p:nvPr/>
        </p:nvSpPr>
        <p:spPr>
          <a:xfrm>
            <a:off x="434898" y="1148576"/>
            <a:ext cx="192916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3E77E-2858-D644-A20D-9178E3DA8812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83181-CA39-AE40-B385-60CFC3B11963}"/>
              </a:ext>
            </a:extLst>
          </p:cNvPr>
          <p:cNvSpPr txBox="1"/>
          <p:nvPr/>
        </p:nvSpPr>
        <p:spPr>
          <a:xfrm>
            <a:off x="557194" y="144234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A904BB-A28A-9244-A9E4-E765CE15EB14}"/>
              </a:ext>
            </a:extLst>
          </p:cNvPr>
          <p:cNvSpPr/>
          <p:nvPr/>
        </p:nvSpPr>
        <p:spPr>
          <a:xfrm>
            <a:off x="1125906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7.6</a:t>
            </a:r>
          </a:p>
        </p:txBody>
      </p:sp>
    </p:spTree>
    <p:extLst>
      <p:ext uri="{BB962C8B-B14F-4D97-AF65-F5344CB8AC3E}">
        <p14:creationId xmlns:p14="http://schemas.microsoft.com/office/powerpoint/2010/main" val="108807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8081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Trace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86E8A-CAD7-D942-966C-55F06C717DE7}"/>
              </a:ext>
            </a:extLst>
          </p:cNvPr>
          <p:cNvSpPr/>
          <p:nvPr/>
        </p:nvSpPr>
        <p:spPr>
          <a:xfrm>
            <a:off x="251727" y="3571137"/>
            <a:ext cx="437822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569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Drawing Flags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14" y="1312435"/>
            <a:ext cx="3835556" cy="255703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62" y="2539070"/>
            <a:ext cx="3802101" cy="253473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7395" y="3733752"/>
            <a:ext cx="4282068" cy="285399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3920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7350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two inputs (which come as variables)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fraction down the screen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double y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(0, y,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- y);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7B3D8-F1C0-8545-81A5-CB0EACA0D398}"/>
              </a:ext>
            </a:extLst>
          </p:cNvPr>
          <p:cNvSpPr txBox="1"/>
          <p:nvPr/>
        </p:nvSpPr>
        <p:spPr>
          <a:xfrm>
            <a:off x="4389997" y="5803867"/>
            <a:ext cx="464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method “definition”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DFA66-21A1-754C-9DEF-71414703A2A3}"/>
              </a:ext>
            </a:extLst>
          </p:cNvPr>
          <p:cNvSpPr/>
          <p:nvPr/>
        </p:nvSpPr>
        <p:spPr>
          <a:xfrm>
            <a:off x="89210" y="3454602"/>
            <a:ext cx="8820614" cy="3180374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63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7350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two inputs (which come as variables)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fraction down the screen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double y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(0, y,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- y);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7B3D8-F1C0-8545-81A5-CB0EACA0D398}"/>
              </a:ext>
            </a:extLst>
          </p:cNvPr>
          <p:cNvSpPr txBox="1"/>
          <p:nvPr/>
        </p:nvSpPr>
        <p:spPr>
          <a:xfrm>
            <a:off x="3311912" y="3651682"/>
            <a:ext cx="54306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Takes two inputs: (1) a color, (2) a fraction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DFA66-21A1-754C-9DEF-71414703A2A3}"/>
              </a:ext>
            </a:extLst>
          </p:cNvPr>
          <p:cNvSpPr/>
          <p:nvPr/>
        </p:nvSpPr>
        <p:spPr>
          <a:xfrm>
            <a:off x="3590693" y="4237463"/>
            <a:ext cx="4638908" cy="45720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106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7350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two inputs (which come as variables)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fraction down the screen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double y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(0, y,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- y);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7B3D8-F1C0-8545-81A5-CB0EACA0D398}"/>
              </a:ext>
            </a:extLst>
          </p:cNvPr>
          <p:cNvSpPr txBox="1"/>
          <p:nvPr/>
        </p:nvSpPr>
        <p:spPr>
          <a:xfrm>
            <a:off x="4850780" y="1666765"/>
            <a:ext cx="382486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Thus, every time the method is called, two inputs must be given!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DFA66-21A1-754C-9DEF-71414703A2A3}"/>
              </a:ext>
            </a:extLst>
          </p:cNvPr>
          <p:cNvSpPr/>
          <p:nvPr/>
        </p:nvSpPr>
        <p:spPr>
          <a:xfrm>
            <a:off x="747132" y="1817649"/>
            <a:ext cx="3958683" cy="45720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929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7350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two inputs (which come as variables)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fraction down the screen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double y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(0, y,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- y);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DFA66-21A1-754C-9DEF-71414703A2A3}"/>
              </a:ext>
            </a:extLst>
          </p:cNvPr>
          <p:cNvSpPr/>
          <p:nvPr/>
        </p:nvSpPr>
        <p:spPr>
          <a:xfrm>
            <a:off x="2709747" y="5096108"/>
            <a:ext cx="780585" cy="36799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E2B51D2-E4A3-664B-9FE6-5608F8F65DD4}"/>
              </a:ext>
            </a:extLst>
          </p:cNvPr>
          <p:cNvSpPr/>
          <p:nvPr/>
        </p:nvSpPr>
        <p:spPr>
          <a:xfrm>
            <a:off x="3620430" y="4256050"/>
            <a:ext cx="1576038" cy="36799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A5FAC-7504-8F48-B93D-FA987ECBF06B}"/>
              </a:ext>
            </a:extLst>
          </p:cNvPr>
          <p:cNvSpPr txBox="1"/>
          <p:nvPr/>
        </p:nvSpPr>
        <p:spPr>
          <a:xfrm>
            <a:off x="2141035" y="3413790"/>
            <a:ext cx="568712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The method receives the </a:t>
            </a:r>
            <a:r>
              <a:rPr lang="en-US" sz="2400" dirty="0">
                <a:solidFill>
                  <a:srgbClr val="FF0000"/>
                </a:solidFill>
              </a:rPr>
              <a:t>first</a:t>
            </a:r>
            <a:r>
              <a:rPr lang="en-US" sz="2400" dirty="0">
                <a:solidFill>
                  <a:srgbClr val="0000FF"/>
                </a:solidFill>
              </a:rPr>
              <a:t> input in a box (aka as a variable), with the name </a:t>
            </a:r>
            <a:r>
              <a:rPr lang="en-US" sz="2400" dirty="0">
                <a:solidFill>
                  <a:srgbClr val="FF0000"/>
                </a:solidFill>
              </a:rPr>
              <a:t>color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735C6-F746-7B4C-8AE8-94D9F017758B}"/>
              </a:ext>
            </a:extLst>
          </p:cNvPr>
          <p:cNvSpPr txBox="1"/>
          <p:nvPr/>
        </p:nvSpPr>
        <p:spPr>
          <a:xfrm>
            <a:off x="3709640" y="5183117"/>
            <a:ext cx="337138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It can use the value in the color variable</a:t>
            </a:r>
          </a:p>
        </p:txBody>
      </p:sp>
    </p:spTree>
    <p:extLst>
      <p:ext uri="{BB962C8B-B14F-4D97-AF65-F5344CB8AC3E}">
        <p14:creationId xmlns:p14="http://schemas.microsoft.com/office/powerpoint/2010/main" val="13700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7350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two inputs (which come as variables)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fraction down the screen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double y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(0, y,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- y);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DFA66-21A1-754C-9DEF-71414703A2A3}"/>
              </a:ext>
            </a:extLst>
          </p:cNvPr>
          <p:cNvSpPr/>
          <p:nvPr/>
        </p:nvSpPr>
        <p:spPr>
          <a:xfrm>
            <a:off x="4204011" y="4583152"/>
            <a:ext cx="1851101" cy="36799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E2B51D2-E4A3-664B-9FE6-5608F8F65DD4}"/>
              </a:ext>
            </a:extLst>
          </p:cNvPr>
          <p:cNvSpPr/>
          <p:nvPr/>
        </p:nvSpPr>
        <p:spPr>
          <a:xfrm>
            <a:off x="5360021" y="4267201"/>
            <a:ext cx="2713462" cy="36799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A5FAC-7504-8F48-B93D-FA987ECBF06B}"/>
              </a:ext>
            </a:extLst>
          </p:cNvPr>
          <p:cNvSpPr txBox="1"/>
          <p:nvPr/>
        </p:nvSpPr>
        <p:spPr>
          <a:xfrm>
            <a:off x="2542478" y="3268824"/>
            <a:ext cx="612202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The method receives the </a:t>
            </a:r>
            <a:r>
              <a:rPr lang="en-US" sz="2400" dirty="0">
                <a:solidFill>
                  <a:srgbClr val="FF0000"/>
                </a:solidFill>
              </a:rPr>
              <a:t>second</a:t>
            </a:r>
            <a:r>
              <a:rPr lang="en-US" sz="2400" dirty="0">
                <a:solidFill>
                  <a:srgbClr val="0000FF"/>
                </a:solidFill>
              </a:rPr>
              <a:t> input in a box (aka as a variable), with the name </a:t>
            </a:r>
            <a:r>
              <a:rPr lang="en-US" sz="2400" dirty="0" err="1">
                <a:solidFill>
                  <a:srgbClr val="FF0000"/>
                </a:solidFill>
              </a:rPr>
              <a:t>fractionDown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735C6-F746-7B4C-8AE8-94D9F017758B}"/>
              </a:ext>
            </a:extLst>
          </p:cNvPr>
          <p:cNvSpPr txBox="1"/>
          <p:nvPr/>
        </p:nvSpPr>
        <p:spPr>
          <a:xfrm>
            <a:off x="3508918" y="4971244"/>
            <a:ext cx="337138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It can use the value in the </a:t>
            </a:r>
            <a:r>
              <a:rPr lang="en-US" sz="2400" dirty="0" err="1">
                <a:solidFill>
                  <a:srgbClr val="0000FF"/>
                </a:solidFill>
              </a:rPr>
              <a:t>fractionDown</a:t>
            </a:r>
            <a:r>
              <a:rPr lang="en-US" sz="2400" dirty="0">
                <a:solidFill>
                  <a:srgbClr val="0000FF"/>
                </a:solidFill>
              </a:rPr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408025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public class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FactorialExample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extends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ConsoleProgram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static final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println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 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1;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&lt;= n;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6757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public class FactorialExample extends ConsoleProgram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private static final int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for(int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	println(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private int factorial(int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int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for (int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= 1;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 i 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&lt;= n;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831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Understand the Mechanism</a:t>
            </a:r>
          </a:p>
        </p:txBody>
      </p:sp>
    </p:spTree>
    <p:extLst>
      <p:ext uri="{BB962C8B-B14F-4D97-AF65-F5344CB8AC3E}">
        <p14:creationId xmlns:p14="http://schemas.microsoft.com/office/powerpoint/2010/main" val="1351174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9136" y="3782972"/>
            <a:ext cx="2689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method “definition”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9694" y="4411082"/>
            <a:ext cx="8284963" cy="190345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94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675206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017713" y="928688"/>
            <a:ext cx="162560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2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22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3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099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2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74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77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790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294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5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2297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8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2299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300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301" name="Rectangle 14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302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82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0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3321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22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3323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25" name="Rectangle 14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26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75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4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4345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6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4347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8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9" name="Rectangle 14"/>
          <p:cNvSpPr>
            <a:spLocks noChangeArrowheads="1"/>
          </p:cNvSpPr>
          <p:nvPr/>
        </p:nvSpPr>
        <p:spPr bwMode="auto">
          <a:xfrm>
            <a:off x="4370388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4350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974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68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5371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73" name="Rectangle 14"/>
          <p:cNvSpPr>
            <a:spLocks noChangeArrowheads="1"/>
          </p:cNvSpPr>
          <p:nvPr/>
        </p:nvSpPr>
        <p:spPr bwMode="auto">
          <a:xfrm>
            <a:off x="1685925" y="2484438"/>
            <a:ext cx="2497138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74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09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206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Input expected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799" y="3714699"/>
            <a:ext cx="2298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Output expected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1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6389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6391" name="Rectangle 11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3497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4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4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402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98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45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21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41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32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66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10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90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057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5614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83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160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3428" y="3725850"/>
            <a:ext cx="169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FF"/>
                </a:solidFill>
              </a:rPr>
              <a:t>Return Type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710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220913" y="1816100"/>
            <a:ext cx="209073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993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5703888" y="1482725"/>
            <a:ext cx="63976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74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85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86" name="Rectangle 15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838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685925" y="2468563"/>
            <a:ext cx="251142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3890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0725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7682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0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39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17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97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482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7157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3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52178" y="3823936"/>
            <a:ext cx="89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72466" y="4451388"/>
            <a:ext cx="1392851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08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6869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6440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4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8451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782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2692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180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63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3013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3015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1880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8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20118164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4693556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753158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08015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body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4861024"/>
            <a:ext cx="3645993" cy="87388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35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17" y="194178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0" y="1034143"/>
            <a:ext cx="5227267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Every time a method is called, new memory is created for the call.</a:t>
            </a:r>
          </a:p>
        </p:txBody>
      </p:sp>
    </p:spTree>
    <p:extLst>
      <p:ext uri="{BB962C8B-B14F-4D97-AF65-F5344CB8AC3E}">
        <p14:creationId xmlns:p14="http://schemas.microsoft.com/office/powerpoint/2010/main" val="18813555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2E9CB-3948-EB4F-80CD-6A526E9DE723}"/>
              </a:ext>
            </a:extLst>
          </p:cNvPr>
          <p:cNvSpPr txBox="1"/>
          <p:nvPr/>
        </p:nvSpPr>
        <p:spPr>
          <a:xfrm>
            <a:off x="5274529" y="3490332"/>
            <a:ext cx="3055432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Let’s “trace” this program on the board</a:t>
            </a:r>
          </a:p>
        </p:txBody>
      </p:sp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feeling just fine...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CC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  return x;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x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Good Times With Methods</a:t>
            </a: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5240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657" y="816429"/>
            <a:ext cx="5312228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For primitives: Variables are </a:t>
            </a:r>
            <a:r>
              <a:rPr lang="en-US" sz="5600" b="1" dirty="0"/>
              <a:t>not</a:t>
            </a:r>
            <a:r>
              <a:rPr lang="en-US" sz="5600" dirty="0"/>
              <a:t> passed when you use parameters. Values are passed </a:t>
            </a:r>
          </a:p>
        </p:txBody>
      </p:sp>
    </p:spTree>
    <p:extLst>
      <p:ext uri="{BB962C8B-B14F-4D97-AF65-F5344CB8AC3E}">
        <p14:creationId xmlns:p14="http://schemas.microsoft.com/office/powerpoint/2010/main" val="14821316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Pass by “Value”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0270" y="1338146"/>
            <a:ext cx="3671356" cy="49190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8EAFF1-8905-9747-8EA2-E791C5BAE7FC}"/>
              </a:ext>
            </a:extLst>
          </p:cNvPr>
          <p:cNvSpPr txBox="1"/>
          <p:nvPr/>
        </p:nvSpPr>
        <p:spPr>
          <a:xfrm>
            <a:off x="6556917" y="6488668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Thanks Mehran</a:t>
            </a:r>
          </a:p>
        </p:txBody>
      </p:sp>
    </p:spTree>
    <p:extLst>
      <p:ext uri="{BB962C8B-B14F-4D97-AF65-F5344CB8AC3E}">
        <p14:creationId xmlns:p14="http://schemas.microsoft.com/office/powerpoint/2010/main" val="7777042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2660394"/>
            <a:ext cx="2641376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400498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3065128"/>
            <a:ext cx="1951828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018864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3065128"/>
            <a:ext cx="1951828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269214" y="4101947"/>
            <a:ext cx="5561960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19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243349"/>
            <a:ext cx="3555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Ends the method and gives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back a single value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5209896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765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3065128"/>
            <a:ext cx="1951828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3417756" y="4101947"/>
            <a:ext cx="1813811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0B8898-BA33-AA48-8976-FB0420AC8D53}"/>
              </a:ext>
            </a:extLst>
          </p:cNvPr>
          <p:cNvSpPr/>
          <p:nvPr/>
        </p:nvSpPr>
        <p:spPr>
          <a:xfrm>
            <a:off x="3075665" y="1166065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778E2-ED2F-FE4E-8126-1292E56F0F03}"/>
              </a:ext>
            </a:extLst>
          </p:cNvPr>
          <p:cNvSpPr txBox="1"/>
          <p:nvPr/>
        </p:nvSpPr>
        <p:spPr>
          <a:xfrm>
            <a:off x="3197961" y="1459837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58F3E2-1E1C-B749-B5EE-E0C77F5783EE}"/>
              </a:ext>
            </a:extLst>
          </p:cNvPr>
          <p:cNvSpPr/>
          <p:nvPr/>
        </p:nvSpPr>
        <p:spPr>
          <a:xfrm>
            <a:off x="3976536" y="13706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5B3D2-1CBD-F046-9114-FA9646AAAC46}"/>
              </a:ext>
            </a:extLst>
          </p:cNvPr>
          <p:cNvSpPr txBox="1"/>
          <p:nvPr/>
        </p:nvSpPr>
        <p:spPr>
          <a:xfrm>
            <a:off x="3000713" y="730801"/>
            <a:ext cx="143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Cow memory</a:t>
            </a:r>
          </a:p>
        </p:txBody>
      </p:sp>
    </p:spTree>
    <p:extLst>
      <p:ext uri="{BB962C8B-B14F-4D97-AF65-F5344CB8AC3E}">
        <p14:creationId xmlns:p14="http://schemas.microsoft.com/office/powerpoint/2010/main" val="12478865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3065128"/>
            <a:ext cx="1951828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3417756" y="4101947"/>
            <a:ext cx="1813811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0B8898-BA33-AA48-8976-FB0420AC8D53}"/>
              </a:ext>
            </a:extLst>
          </p:cNvPr>
          <p:cNvSpPr/>
          <p:nvPr/>
        </p:nvSpPr>
        <p:spPr>
          <a:xfrm>
            <a:off x="3075665" y="1166065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778E2-ED2F-FE4E-8126-1292E56F0F03}"/>
              </a:ext>
            </a:extLst>
          </p:cNvPr>
          <p:cNvSpPr txBox="1"/>
          <p:nvPr/>
        </p:nvSpPr>
        <p:spPr>
          <a:xfrm>
            <a:off x="3197961" y="1459837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58F3E2-1E1C-B749-B5EE-E0C77F5783EE}"/>
              </a:ext>
            </a:extLst>
          </p:cNvPr>
          <p:cNvSpPr/>
          <p:nvPr/>
        </p:nvSpPr>
        <p:spPr>
          <a:xfrm>
            <a:off x="3976536" y="13706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5B3D2-1CBD-F046-9114-FA9646AAAC46}"/>
              </a:ext>
            </a:extLst>
          </p:cNvPr>
          <p:cNvSpPr txBox="1"/>
          <p:nvPr/>
        </p:nvSpPr>
        <p:spPr>
          <a:xfrm>
            <a:off x="3000713" y="730801"/>
            <a:ext cx="143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Cow memory</a:t>
            </a:r>
          </a:p>
        </p:txBody>
      </p:sp>
    </p:spTree>
    <p:extLst>
      <p:ext uri="{BB962C8B-B14F-4D97-AF65-F5344CB8AC3E}">
        <p14:creationId xmlns:p14="http://schemas.microsoft.com/office/powerpoint/2010/main" val="31597580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3065128"/>
            <a:ext cx="1951828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779487" y="4521672"/>
            <a:ext cx="3028015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0B8898-BA33-AA48-8976-FB0420AC8D53}"/>
              </a:ext>
            </a:extLst>
          </p:cNvPr>
          <p:cNvSpPr/>
          <p:nvPr/>
        </p:nvSpPr>
        <p:spPr>
          <a:xfrm>
            <a:off x="3075665" y="1166065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778E2-ED2F-FE4E-8126-1292E56F0F03}"/>
              </a:ext>
            </a:extLst>
          </p:cNvPr>
          <p:cNvSpPr txBox="1"/>
          <p:nvPr/>
        </p:nvSpPr>
        <p:spPr>
          <a:xfrm>
            <a:off x="3197961" y="1459837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58F3E2-1E1C-B749-B5EE-E0C77F5783EE}"/>
              </a:ext>
            </a:extLst>
          </p:cNvPr>
          <p:cNvSpPr/>
          <p:nvPr/>
        </p:nvSpPr>
        <p:spPr>
          <a:xfrm>
            <a:off x="3976536" y="13706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5B3D2-1CBD-F046-9114-FA9646AAAC46}"/>
              </a:ext>
            </a:extLst>
          </p:cNvPr>
          <p:cNvSpPr txBox="1"/>
          <p:nvPr/>
        </p:nvSpPr>
        <p:spPr>
          <a:xfrm>
            <a:off x="3000713" y="730801"/>
            <a:ext cx="143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Cow memory</a:t>
            </a:r>
          </a:p>
        </p:txBody>
      </p:sp>
    </p:spTree>
    <p:extLst>
      <p:ext uri="{BB962C8B-B14F-4D97-AF65-F5344CB8AC3E}">
        <p14:creationId xmlns:p14="http://schemas.microsoft.com/office/powerpoint/2010/main" val="11900506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3065128"/>
            <a:ext cx="1951828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284812" y="4866445"/>
            <a:ext cx="359766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0B8898-BA33-AA48-8976-FB0420AC8D53}"/>
              </a:ext>
            </a:extLst>
          </p:cNvPr>
          <p:cNvSpPr/>
          <p:nvPr/>
        </p:nvSpPr>
        <p:spPr>
          <a:xfrm>
            <a:off x="3075665" y="1166065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778E2-ED2F-FE4E-8126-1292E56F0F03}"/>
              </a:ext>
            </a:extLst>
          </p:cNvPr>
          <p:cNvSpPr txBox="1"/>
          <p:nvPr/>
        </p:nvSpPr>
        <p:spPr>
          <a:xfrm>
            <a:off x="3197961" y="1459837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58F3E2-1E1C-B749-B5EE-E0C77F5783EE}"/>
              </a:ext>
            </a:extLst>
          </p:cNvPr>
          <p:cNvSpPr/>
          <p:nvPr/>
        </p:nvSpPr>
        <p:spPr>
          <a:xfrm>
            <a:off x="3976536" y="1370626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45B3D2-1CBD-F046-9114-FA9646AAAC46}"/>
              </a:ext>
            </a:extLst>
          </p:cNvPr>
          <p:cNvSpPr txBox="1"/>
          <p:nvPr/>
        </p:nvSpPr>
        <p:spPr>
          <a:xfrm>
            <a:off x="3000713" y="730801"/>
            <a:ext cx="143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Cow memory</a:t>
            </a:r>
          </a:p>
        </p:txBody>
      </p:sp>
    </p:spTree>
    <p:extLst>
      <p:ext uri="{BB962C8B-B14F-4D97-AF65-F5344CB8AC3E}">
        <p14:creationId xmlns:p14="http://schemas.microsoft.com/office/powerpoint/2010/main" val="35458672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002CAB-4FA3-174E-99D1-1FB1E8D948E7}"/>
              </a:ext>
            </a:extLst>
          </p:cNvPr>
          <p:cNvSpPr/>
          <p:nvPr/>
        </p:nvSpPr>
        <p:spPr>
          <a:xfrm>
            <a:off x="791372" y="3065128"/>
            <a:ext cx="1951828" cy="525015"/>
          </a:xfrm>
          <a:prstGeom prst="roundRect">
            <a:avLst/>
          </a:prstGeom>
          <a:noFill/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284812" y="4866445"/>
            <a:ext cx="359766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846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131E4-1B1C-E442-981E-5F3711899FF2}"/>
              </a:ext>
            </a:extLst>
          </p:cNvPr>
          <p:cNvSpPr/>
          <p:nvPr/>
        </p:nvSpPr>
        <p:spPr>
          <a:xfrm>
            <a:off x="434898" y="1148576"/>
            <a:ext cx="2203371" cy="94785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DEC3-CFE4-294F-A026-956CF29A1DFA}"/>
              </a:ext>
            </a:extLst>
          </p:cNvPr>
          <p:cNvSpPr txBox="1"/>
          <p:nvPr/>
        </p:nvSpPr>
        <p:spPr>
          <a:xfrm>
            <a:off x="434897" y="758283"/>
            <a:ext cx="139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3E649-CEC8-CC4D-AA40-9BE6BBE84A99}"/>
              </a:ext>
            </a:extLst>
          </p:cNvPr>
          <p:cNvSpPr txBox="1"/>
          <p:nvPr/>
        </p:nvSpPr>
        <p:spPr>
          <a:xfrm>
            <a:off x="557194" y="144234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CFDCE5-2960-0540-B295-2434C9508FB3}"/>
              </a:ext>
            </a:extLst>
          </p:cNvPr>
          <p:cNvSpPr/>
          <p:nvPr/>
        </p:nvSpPr>
        <p:spPr>
          <a:xfrm>
            <a:off x="1335769" y="1353137"/>
            <a:ext cx="1051931" cy="55012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899409" y="3037645"/>
            <a:ext cx="1768840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490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A43DC7-CD09-034A-BB10-EA747C80FDC6}"/>
              </a:ext>
            </a:extLst>
          </p:cNvPr>
          <p:cNvSpPr/>
          <p:nvPr/>
        </p:nvSpPr>
        <p:spPr>
          <a:xfrm>
            <a:off x="299802" y="3382419"/>
            <a:ext cx="389746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072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443610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9D9E464-8D95-6A4E-8222-818CFDCF1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5385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sp>
        <p:nvSpPr>
          <p:cNvPr id="11" name="Rectangle 7">
            <a:extLst>
              <a:ext uri="{FF2B5EF4-FFF2-40B4-BE49-F238E27FC236}">
                <a16:creationId xmlns:a16="http://schemas.microsoft.com/office/drawing/2014/main" id="{968D7E89-E11D-844F-9A25-429563C54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8148DF-E81C-554F-85D6-5BA2CD387EC5}"/>
              </a:ext>
            </a:extLst>
          </p:cNvPr>
          <p:cNvSpPr/>
          <p:nvPr/>
        </p:nvSpPr>
        <p:spPr>
          <a:xfrm>
            <a:off x="810198" y="2301664"/>
            <a:ext cx="2791645" cy="525015"/>
          </a:xfrm>
          <a:prstGeom prst="roundRect">
            <a:avLst/>
          </a:prstGeom>
          <a:noFill/>
          <a:ln w="38100" cmpd="sng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5369"/>
      </p:ext>
    </p:extLst>
  </p:cSld>
  <p:clrMapOvr>
    <a:masterClrMapping/>
  </p:clrMapOvr>
</p:sld>
</file>

<file path=ppt/theme/theme1.xml><?xml version="1.0" encoding="utf-8"?>
<a:theme xmlns:a="http://schemas.openxmlformats.org/drawingml/2006/main" name="Generic (Standard)">
  <a:themeElements>
    <a:clrScheme name="Generic (Standard) 5">
      <a:dk1>
        <a:srgbClr val="3366FF"/>
      </a:dk1>
      <a:lt1>
        <a:srgbClr val="FFFFFF"/>
      </a:lt1>
      <a:dk2>
        <a:srgbClr val="000099"/>
      </a:dk2>
      <a:lt2>
        <a:srgbClr val="010000"/>
      </a:lt2>
      <a:accent1>
        <a:srgbClr val="FFFF99"/>
      </a:accent1>
      <a:accent2>
        <a:srgbClr val="FFFFCC"/>
      </a:accent2>
      <a:accent3>
        <a:srgbClr val="FFFFFF"/>
      </a:accent3>
      <a:accent4>
        <a:srgbClr val="2A56DA"/>
      </a:accent4>
      <a:accent5>
        <a:srgbClr val="FFFFCA"/>
      </a:accent5>
      <a:accent6>
        <a:srgbClr val="E7E7B9"/>
      </a:accent6>
      <a:hlink>
        <a:srgbClr val="FFCC00"/>
      </a:hlink>
      <a:folHlink>
        <a:srgbClr val="FFFFCC"/>
      </a:folHlink>
    </a:clrScheme>
    <a:fontScheme name="Generic (Standard)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5585</TotalTime>
  <Words>5694</Words>
  <Application>Microsoft Macintosh PowerPoint</Application>
  <PresentationFormat>On-screen Show (4:3)</PresentationFormat>
  <Paragraphs>1560</Paragraphs>
  <Slides>123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123</vt:i4>
      </vt:variant>
    </vt:vector>
  </HeadingPairs>
  <TitlesOfParts>
    <vt:vector size="138" baseType="lpstr"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Helvetica</vt:lpstr>
      <vt:lpstr>Mangal</vt:lpstr>
      <vt:lpstr>Menlo</vt:lpstr>
      <vt:lpstr>Monotype Sorts</vt:lpstr>
      <vt:lpstr>Times</vt:lpstr>
      <vt:lpstr>Times New Roman</vt:lpstr>
      <vt:lpstr>Generic (Standard)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63</cp:revision>
  <cp:lastPrinted>2018-04-18T19:31:25Z</cp:lastPrinted>
  <dcterms:created xsi:type="dcterms:W3CDTF">2016-06-22T10:46:22Z</dcterms:created>
  <dcterms:modified xsi:type="dcterms:W3CDTF">2018-04-18T21:30:05Z</dcterms:modified>
</cp:coreProperties>
</file>